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984" r:id="rId2"/>
    <p:sldId id="1007" r:id="rId3"/>
    <p:sldId id="425" r:id="rId4"/>
    <p:sldId id="1051" r:id="rId5"/>
    <p:sldId id="1054" r:id="rId6"/>
    <p:sldId id="1055" r:id="rId7"/>
    <p:sldId id="1039" r:id="rId8"/>
    <p:sldId id="1053" r:id="rId9"/>
    <p:sldId id="637" r:id="rId10"/>
    <p:sldId id="638" r:id="rId11"/>
    <p:sldId id="639" r:id="rId12"/>
    <p:sldId id="1056" r:id="rId13"/>
    <p:sldId id="1057" r:id="rId14"/>
    <p:sldId id="642" r:id="rId15"/>
    <p:sldId id="643" r:id="rId16"/>
    <p:sldId id="644" r:id="rId17"/>
    <p:sldId id="650" r:id="rId18"/>
    <p:sldId id="1058" r:id="rId19"/>
    <p:sldId id="1059" r:id="rId20"/>
    <p:sldId id="646" r:id="rId21"/>
    <p:sldId id="317" r:id="rId22"/>
    <p:sldId id="326" r:id="rId23"/>
    <p:sldId id="327" r:id="rId24"/>
    <p:sldId id="312" r:id="rId25"/>
    <p:sldId id="314" r:id="rId26"/>
    <p:sldId id="316" r:id="rId27"/>
    <p:sldId id="345" r:id="rId28"/>
    <p:sldId id="331" r:id="rId29"/>
    <p:sldId id="282" r:id="rId30"/>
    <p:sldId id="351" r:id="rId31"/>
    <p:sldId id="323" r:id="rId32"/>
    <p:sldId id="342" r:id="rId33"/>
    <p:sldId id="303" r:id="rId34"/>
    <p:sldId id="324" r:id="rId35"/>
    <p:sldId id="648" r:id="rId36"/>
    <p:sldId id="649" r:id="rId37"/>
    <p:sldId id="306" r:id="rId38"/>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D6"/>
    <a:srgbClr val="64A8F0"/>
    <a:srgbClr val="CD4B3E"/>
    <a:srgbClr val="093D77"/>
    <a:srgbClr val="011DC3"/>
    <a:srgbClr val="0063C1"/>
    <a:srgbClr val="01C38E"/>
    <a:srgbClr val="5EC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50" autoAdjust="0"/>
    <p:restoredTop sz="96374" autoAdjust="0"/>
  </p:normalViewPr>
  <p:slideViewPr>
    <p:cSldViewPr snapToGrid="0">
      <p:cViewPr varScale="1">
        <p:scale>
          <a:sx n="69" d="100"/>
          <a:sy n="69" d="100"/>
        </p:scale>
        <p:origin x="612" y="6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5" d="100"/>
          <a:sy n="75" d="100"/>
        </p:scale>
        <p:origin x="330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13EC75BE-CE80-4D6E-ABB5-B82D2324473C}" type="datetimeFigureOut">
              <a:rPr lang="en-US" smtClean="0"/>
              <a:t>3/16/2019</a:t>
            </a:fld>
            <a:endParaRPr lang="en-US"/>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EBC39168-CFC6-48D9-AEEB-09DA8D84BAC2}" type="slidenum">
              <a:rPr lang="en-US" smtClean="0"/>
              <a:t>‹#›</a:t>
            </a:fld>
            <a:endParaRPr lang="en-US"/>
          </a:p>
        </p:txBody>
      </p:sp>
    </p:spTree>
    <p:extLst>
      <p:ext uri="{BB962C8B-B14F-4D97-AF65-F5344CB8AC3E}">
        <p14:creationId xmlns:p14="http://schemas.microsoft.com/office/powerpoint/2010/main" val="272954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does “greedy” refer to for “greedy algorithm”?</a:t>
            </a:r>
          </a:p>
          <a:p>
            <a:pPr marL="0" indent="0">
              <a:buFont typeface="Arial" panose="020B0604020202020204" pitchFamily="34" charset="0"/>
              <a:buNone/>
            </a:pPr>
            <a:r>
              <a:rPr lang="en-US" b="1" dirty="0"/>
              <a:t>Optimal at the current step</a:t>
            </a:r>
          </a:p>
          <a:p>
            <a:pPr marL="0" indent="0">
              <a:buFont typeface="Arial" panose="020B0604020202020204" pitchFamily="34" charset="0"/>
              <a:buNone/>
            </a:pPr>
            <a:r>
              <a:rPr lang="en-US" dirty="0"/>
              <a:t>Monetary reward gained in the training process</a:t>
            </a:r>
          </a:p>
          <a:p>
            <a:pPr marL="0" indent="0">
              <a:buFont typeface="Arial" panose="020B0604020202020204" pitchFamily="34" charset="0"/>
              <a:buNone/>
            </a:pPr>
            <a:r>
              <a:rPr lang="en-US" dirty="0"/>
              <a:t>Binary splitting using neural networks</a:t>
            </a:r>
          </a:p>
          <a:p>
            <a:pPr marL="0" indent="0">
              <a:buFont typeface="Arial" panose="020B0604020202020204" pitchFamily="34" charset="0"/>
              <a:buNone/>
            </a:pPr>
            <a:r>
              <a:rPr lang="en-US" dirty="0"/>
              <a:t>None of the above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happens when there are too few steps of splitting in a tree?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Large bias, large variance</a:t>
            </a:r>
          </a:p>
          <a:p>
            <a:pPr marL="0" indent="0">
              <a:buFont typeface="Arial" panose="020B0604020202020204" pitchFamily="34" charset="0"/>
              <a:buNone/>
            </a:pPr>
            <a:r>
              <a:rPr lang="en-US" b="1" dirty="0"/>
              <a:t>Large bias, small variance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Small bias, large variance</a:t>
            </a:r>
          </a:p>
          <a:p>
            <a:pPr marL="0" indent="0">
              <a:buFont typeface="Arial" panose="020B0604020202020204" pitchFamily="34" charset="0"/>
              <a:buNone/>
            </a:pPr>
            <a:r>
              <a:rPr lang="en-US" dirty="0"/>
              <a:t>Small bias, small variance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a decision tree, if the current split is ineffective, future splits can still be effective (even very effective).</a:t>
            </a:r>
          </a:p>
          <a:p>
            <a:pPr marL="0" indent="0">
              <a:buFont typeface="Arial" panose="020B0604020202020204" pitchFamily="34" charset="0"/>
              <a:buNone/>
            </a:pPr>
            <a:r>
              <a:rPr lang="en-US" b="1" dirty="0"/>
              <a:t>True</a:t>
            </a:r>
          </a:p>
          <a:p>
            <a:pPr marL="0" indent="0">
              <a:buFont typeface="Arial" panose="020B0604020202020204" pitchFamily="34" charset="0"/>
              <a:buNone/>
            </a:pPr>
            <a:r>
              <a:rPr lang="en-US" dirty="0"/>
              <a:t>False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are usually used to evaluate the quality of a split in a classification tree?</a:t>
            </a:r>
          </a:p>
          <a:p>
            <a:pPr marL="0" indent="0">
              <a:buFont typeface="Arial" panose="020B0604020202020204" pitchFamily="34" charset="0"/>
              <a:buNone/>
            </a:pPr>
            <a:r>
              <a:rPr lang="en-US" dirty="0"/>
              <a:t>Gini-index and splitting bias</a:t>
            </a:r>
          </a:p>
          <a:p>
            <a:pPr marL="0" indent="0">
              <a:buFont typeface="Arial" panose="020B0604020202020204" pitchFamily="34" charset="0"/>
              <a:buNone/>
            </a:pPr>
            <a:r>
              <a:rPr lang="en-US" dirty="0"/>
              <a:t>Cross-entropy and splitting bias</a:t>
            </a:r>
          </a:p>
          <a:p>
            <a:pPr marL="0" indent="0">
              <a:buFont typeface="Arial" panose="020B0604020202020204" pitchFamily="34" charset="0"/>
              <a:buNone/>
            </a:pPr>
            <a:r>
              <a:rPr lang="en-US" b="1" dirty="0"/>
              <a:t>Gini-index and cross-entropy</a:t>
            </a:r>
          </a:p>
          <a:p>
            <a:pPr marL="0" indent="0">
              <a:buFont typeface="Arial" panose="020B0604020202020204" pitchFamily="34" charset="0"/>
              <a:buNone/>
            </a:pPr>
            <a:r>
              <a:rPr lang="en-US" dirty="0"/>
              <a:t>All of the above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is true about bagging?</a:t>
            </a:r>
          </a:p>
          <a:p>
            <a:pPr marL="0" indent="0">
              <a:buFont typeface="Arial" panose="020B0604020202020204" pitchFamily="34" charset="0"/>
              <a:buNone/>
            </a:pPr>
            <a:r>
              <a:rPr lang="en-US" dirty="0"/>
              <a:t>Works best for high variance and high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Works best for high variance and low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Works best for low variance and high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Works best for low variance and low bias learning methods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is true about boosting?</a:t>
            </a:r>
          </a:p>
          <a:p>
            <a:pPr marL="0" indent="0">
              <a:buFont typeface="Arial" panose="020B0604020202020204" pitchFamily="34" charset="0"/>
              <a:buNone/>
            </a:pPr>
            <a:r>
              <a:rPr lang="en-US" b="1" dirty="0"/>
              <a:t>A combination of many weaker learners to produce a strong learner.</a:t>
            </a:r>
          </a:p>
          <a:p>
            <a:pPr marL="0" indent="0">
              <a:buFont typeface="Arial" panose="020B0604020202020204" pitchFamily="34" charset="0"/>
              <a:buNone/>
            </a:pPr>
            <a:r>
              <a:rPr lang="en-US" dirty="0"/>
              <a:t>Weaker learners are usually created in parallel.</a:t>
            </a:r>
          </a:p>
          <a:p>
            <a:pPr marL="0" indent="0">
              <a:buFont typeface="Arial" panose="020B0604020202020204" pitchFamily="34" charset="0"/>
              <a:buNone/>
            </a:pPr>
            <a:r>
              <a:rPr lang="en-US" dirty="0"/>
              <a:t>Boosting is only applicable for classification problems.</a:t>
            </a:r>
          </a:p>
          <a:p>
            <a:pPr marL="0" indent="0">
              <a:buFont typeface="Arial" panose="020B0604020202020204" pitchFamily="34" charset="0"/>
              <a:buNone/>
            </a:pPr>
            <a:r>
              <a:rPr lang="en-US" dirty="0"/>
              <a:t>None of the above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39168-CFC6-48D9-AEEB-09DA8D84B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04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39168-CFC6-48D9-AEEB-09DA8D84BAC2}" type="slidenum">
              <a:rPr lang="en-US" smtClean="0"/>
              <a:t>7</a:t>
            </a:fld>
            <a:endParaRPr lang="en-US"/>
          </a:p>
        </p:txBody>
      </p:sp>
    </p:spTree>
    <p:extLst>
      <p:ext uri="{BB962C8B-B14F-4D97-AF65-F5344CB8AC3E}">
        <p14:creationId xmlns:p14="http://schemas.microsoft.com/office/powerpoint/2010/main" val="101007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39168-CFC6-48D9-AEEB-09DA8D84BAC2}" type="slidenum">
              <a:rPr lang="en-US" smtClean="0"/>
              <a:t>8</a:t>
            </a:fld>
            <a:endParaRPr lang="en-US"/>
          </a:p>
        </p:txBody>
      </p:sp>
    </p:spTree>
    <p:extLst>
      <p:ext uri="{BB962C8B-B14F-4D97-AF65-F5344CB8AC3E}">
        <p14:creationId xmlns:p14="http://schemas.microsoft.com/office/powerpoint/2010/main" val="202599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0954B5-B759-4033-9670-068B644D3672}" type="datetime1">
              <a:rPr lang="en-US" smtClean="0"/>
              <a:t>3/16/2019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4145654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60B0DB-8C68-4987-9234-CBC45C0DD8E5}" type="datetime1">
              <a:rPr lang="en-US" smtClean="0"/>
              <a:t>3/16/2019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80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D20AD-B671-4DC8-80F4-E82D0AFF22D6}" type="datetime1">
              <a:rPr lang="en-US" smtClean="0"/>
              <a:t>3/16/2019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7777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00D1B-03E4-4C95-9C00-ECBC51EE2B95}" type="datetime1">
              <a:rPr lang="en-US" smtClean="0"/>
              <a:t>3/16/2019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12233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2871F-C4ED-48EF-84FE-37F4C6CEB1F5}" type="datetime1">
              <a:rPr lang="en-US" smtClean="0"/>
              <a:t>3/16/2019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74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B8687E-C2A3-4712-B516-C581AE417C8F}" type="datetime1">
              <a:rPr lang="en-US" smtClean="0"/>
              <a:t>3/16/2019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101526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914E54-E5EF-495B-A5AD-375CDD41DC32}" type="datetime1">
              <a:rPr lang="en-US" smtClean="0"/>
              <a:t>3/16/2019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504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8CCFAB-276A-4C7C-A06B-2A72D137EDD1}" type="datetime1">
              <a:rPr lang="en-US" smtClean="0"/>
              <a:t>3/16/2019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9680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27832-0A59-476B-8987-C0E92DB96D7D}" type="datetime1">
              <a:rPr lang="en-US" smtClean="0"/>
              <a:t>3/16/2019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21977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EAE571-E7A9-4054-A8FB-912B7F0BC524}" type="datetime1">
              <a:rPr lang="en-US" smtClean="0"/>
              <a:t>3/16/2019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70547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7FC0FD-77C7-402B-A948-23F781FE72B8}" type="datetime1">
              <a:rPr lang="en-US" smtClean="0"/>
              <a:t>3/16/2019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63910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5CA3DF-4613-45E3-9F0E-6061F4EAC57B}"/>
              </a:ext>
            </a:extLst>
          </p:cNvPr>
          <p:cNvPicPr>
            <a:picLocks noChangeAspect="1"/>
          </p:cNvPicPr>
          <p:nvPr userDrawn="1"/>
        </p:nvPicPr>
        <p:blipFill rotWithShape="1">
          <a:blip r:embed="rId13"/>
          <a:srcRect b="25077"/>
          <a:stretch/>
        </p:blipFill>
        <p:spPr>
          <a:xfrm>
            <a:off x="1524" y="0"/>
            <a:ext cx="12188952"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88AE7-F83D-448B-9CCE-100E83C89A6C}" type="datetime1">
              <a:rPr lang="en-US" smtClean="0"/>
              <a:t>3/16/2019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fld id="{C561A1FA-AF8D-40D5-924F-60D3B98E3498}" type="slidenum">
              <a:rPr lang="en-US" smtClean="0"/>
              <a:pPr/>
              <a:t>‹#›</a:t>
            </a:fld>
            <a:endParaRPr lang="en-US" dirty="0"/>
          </a:p>
        </p:txBody>
      </p:sp>
    </p:spTree>
    <p:extLst>
      <p:ext uri="{BB962C8B-B14F-4D97-AF65-F5344CB8AC3E}">
        <p14:creationId xmlns:p14="http://schemas.microsoft.com/office/powerpoint/2010/main" val="2778167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5.wdp"/><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ap.dealogic.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B98D5-63E5-496B-BD3B-AA5363D3DA5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3810"/>
            <a:ext cx="12192000" cy="6850380"/>
          </a:xfrm>
          <a:prstGeom prst="rect">
            <a:avLst/>
          </a:prstGeom>
        </p:spPr>
      </p:pic>
      <p:sp>
        <p:nvSpPr>
          <p:cNvPr id="13" name="Title 1">
            <a:extLst>
              <a:ext uri="{FF2B5EF4-FFF2-40B4-BE49-F238E27FC236}">
                <a16:creationId xmlns:a16="http://schemas.microsoft.com/office/drawing/2014/main" id="{8228F670-770A-4B67-AD88-7B426DE069BD}"/>
              </a:ext>
            </a:extLst>
          </p:cNvPr>
          <p:cNvSpPr>
            <a:spLocks noGrp="1"/>
          </p:cNvSpPr>
          <p:nvPr>
            <p:ph type="title"/>
          </p:nvPr>
        </p:nvSpPr>
        <p:spPr>
          <a:xfrm>
            <a:off x="711200" y="2759587"/>
            <a:ext cx="10769600" cy="1338828"/>
          </a:xfrm>
        </p:spPr>
        <p:txBody>
          <a:bodyPr>
            <a:spAutoFit/>
          </a:bodyPr>
          <a:lstStyle/>
          <a:p>
            <a:pPr algn="ctr"/>
            <a:r>
              <a:rPr lang="en-US" sz="3000" b="1" dirty="0">
                <a:solidFill>
                  <a:schemeClr val="bg1"/>
                </a:solidFill>
                <a:latin typeface="Arial" panose="020B0604020202020204" pitchFamily="34" charset="0"/>
                <a:cs typeface="Arial" panose="020B0604020202020204" pitchFamily="34" charset="0"/>
              </a:rPr>
              <a:t>Artificial Intelligence in Finance</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Edwardian Script ITC" panose="030303020407070D0804" pitchFamily="66" charset="0"/>
                <a:cs typeface="Arial" panose="020B0604020202020204" pitchFamily="34" charset="0"/>
              </a:rPr>
              <a:t>at</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Arial" panose="020B0604020202020204" pitchFamily="34" charset="0"/>
                <a:cs typeface="Arial" panose="020B0604020202020204" pitchFamily="34" charset="0"/>
              </a:rPr>
              <a:t>Hong Kong University of Science and Technology</a:t>
            </a:r>
            <a:endParaRPr lang="en-US" sz="3000" b="1" dirty="0">
              <a:solidFill>
                <a:schemeClr val="bg1"/>
              </a:solidFill>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77139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FE2B-0DA9-423E-B6B9-68EC1A325F39}"/>
              </a:ext>
            </a:extLst>
          </p:cNvPr>
          <p:cNvSpPr>
            <a:spLocks noGrp="1"/>
          </p:cNvSpPr>
          <p:nvPr>
            <p:ph type="title"/>
          </p:nvPr>
        </p:nvSpPr>
        <p:spPr/>
        <p:txBody>
          <a:bodyPr/>
          <a:lstStyle/>
          <a:p>
            <a:r>
              <a:rPr lang="en-US" dirty="0"/>
              <a:t>P2P Networking &amp; Distributed Consensus</a:t>
            </a:r>
          </a:p>
        </p:txBody>
      </p:sp>
      <p:grpSp>
        <p:nvGrpSpPr>
          <p:cNvPr id="6" name="Group 5">
            <a:extLst>
              <a:ext uri="{FF2B5EF4-FFF2-40B4-BE49-F238E27FC236}">
                <a16:creationId xmlns:a16="http://schemas.microsoft.com/office/drawing/2014/main" id="{9588956C-A618-4548-97DF-8608BE2125EB}"/>
              </a:ext>
            </a:extLst>
          </p:cNvPr>
          <p:cNvGrpSpPr/>
          <p:nvPr/>
        </p:nvGrpSpPr>
        <p:grpSpPr>
          <a:xfrm>
            <a:off x="3229967" y="1609725"/>
            <a:ext cx="954257" cy="4676200"/>
            <a:chOff x="1964093" y="1609725"/>
            <a:chExt cx="954257" cy="4676200"/>
          </a:xfrm>
        </p:grpSpPr>
        <p:grpSp>
          <p:nvGrpSpPr>
            <p:cNvPr id="7" name="Group 6">
              <a:extLst>
                <a:ext uri="{FF2B5EF4-FFF2-40B4-BE49-F238E27FC236}">
                  <a16:creationId xmlns:a16="http://schemas.microsoft.com/office/drawing/2014/main" id="{23037017-0A2F-424A-93DD-9BC6FC6F3D63}"/>
                </a:ext>
              </a:extLst>
            </p:cNvPr>
            <p:cNvGrpSpPr/>
            <p:nvPr/>
          </p:nvGrpSpPr>
          <p:grpSpPr>
            <a:xfrm>
              <a:off x="1964093" y="1609725"/>
              <a:ext cx="954257" cy="1272706"/>
              <a:chOff x="5579558" y="2549056"/>
              <a:chExt cx="2742417" cy="3657600"/>
            </a:xfrm>
          </p:grpSpPr>
          <p:sp>
            <p:nvSpPr>
              <p:cNvPr id="17" name="Rectangle 16">
                <a:extLst>
                  <a:ext uri="{FF2B5EF4-FFF2-40B4-BE49-F238E27FC236}">
                    <a16:creationId xmlns:a16="http://schemas.microsoft.com/office/drawing/2014/main" id="{0FD2224E-699D-4963-8B3E-62EFA8E14814}"/>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DB1DD1-522C-4C30-AC0E-CD4F1BF642A6}"/>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FE0E2F-96DD-49E8-AB3F-9B618421367A}"/>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3F47DD-48B8-481E-A77B-71FDB4B31BF0}"/>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1EDBF4-EBD6-4792-A708-C9A0362C753D}"/>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BA33215-19D9-4F4A-B5B4-4DBAA9FA16B4}"/>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D04912-924B-475D-8644-7F56C27F7D49}"/>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F72FC3C-759B-4CF2-87CC-EBB203EE179C}"/>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6F4C74E-5D65-4A07-98C0-0AB8106E5285}"/>
                </a:ext>
              </a:extLst>
            </p:cNvPr>
            <p:cNvGrpSpPr/>
            <p:nvPr/>
          </p:nvGrpSpPr>
          <p:grpSpPr>
            <a:xfrm>
              <a:off x="1964093" y="5013219"/>
              <a:ext cx="954257" cy="1272706"/>
              <a:chOff x="5579558" y="2549056"/>
              <a:chExt cx="2742417" cy="3657600"/>
            </a:xfrm>
          </p:grpSpPr>
          <p:sp>
            <p:nvSpPr>
              <p:cNvPr id="9" name="Rectangle 8">
                <a:extLst>
                  <a:ext uri="{FF2B5EF4-FFF2-40B4-BE49-F238E27FC236}">
                    <a16:creationId xmlns:a16="http://schemas.microsoft.com/office/drawing/2014/main" id="{2A36B399-DEB5-4309-BD67-436753D2273C}"/>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DAEDC6-1DDF-47CB-8D3C-ECDAAF7BE2A6}"/>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58FA39-B409-4FB7-AD97-99126F2181D6}"/>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993110-CFD3-4484-9F0F-2974B5BF043A}"/>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98516A-1723-4575-AF1A-8561B585E9E6}"/>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FF2261-FEDC-486B-A788-8273BED07A5A}"/>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46C37D-78FB-4FD6-946B-866FE52320E2}"/>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3F2FE8-790B-4DCC-81A2-65685251338C}"/>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a:extLst>
              <a:ext uri="{FF2B5EF4-FFF2-40B4-BE49-F238E27FC236}">
                <a16:creationId xmlns:a16="http://schemas.microsoft.com/office/drawing/2014/main" id="{0349A9B4-C037-41EC-B583-42AF11C1958B}"/>
              </a:ext>
            </a:extLst>
          </p:cNvPr>
          <p:cNvGrpSpPr/>
          <p:nvPr/>
        </p:nvGrpSpPr>
        <p:grpSpPr>
          <a:xfrm>
            <a:off x="1837561" y="2461413"/>
            <a:ext cx="954257" cy="1272706"/>
            <a:chOff x="5579558" y="2549056"/>
            <a:chExt cx="2742417" cy="3657600"/>
          </a:xfrm>
        </p:grpSpPr>
        <p:sp>
          <p:nvSpPr>
            <p:cNvPr id="26" name="Rectangle 25">
              <a:extLst>
                <a:ext uri="{FF2B5EF4-FFF2-40B4-BE49-F238E27FC236}">
                  <a16:creationId xmlns:a16="http://schemas.microsoft.com/office/drawing/2014/main" id="{6D2EE734-0938-45D1-89BD-16FCD09462C4}"/>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CD453E-1230-4F80-B8F9-867B96590A5E}"/>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9B8D294-16CF-4087-9C0C-5321070A1ACE}"/>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95854F-DFB6-46BE-B079-A0B5D8677154}"/>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648E828-B5E9-4F5C-88F0-FDE1384D60B3}"/>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DEC4879-2051-44A5-9AF0-8C95BE1B19EB}"/>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CE0B9E-7BE7-4D08-A1D9-5A8BB3E04C23}"/>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83167D9-6C73-4C00-8C55-068DA05E92FA}"/>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990C7B8-681D-4C2C-A5D4-3A718569F2EC}"/>
              </a:ext>
            </a:extLst>
          </p:cNvPr>
          <p:cNvGrpSpPr/>
          <p:nvPr/>
        </p:nvGrpSpPr>
        <p:grpSpPr>
          <a:xfrm>
            <a:off x="4622373" y="2461413"/>
            <a:ext cx="954257" cy="1272706"/>
            <a:chOff x="5579558" y="2549056"/>
            <a:chExt cx="2742417" cy="3657600"/>
          </a:xfrm>
        </p:grpSpPr>
        <p:sp>
          <p:nvSpPr>
            <p:cNvPr id="35" name="Rectangle 34">
              <a:extLst>
                <a:ext uri="{FF2B5EF4-FFF2-40B4-BE49-F238E27FC236}">
                  <a16:creationId xmlns:a16="http://schemas.microsoft.com/office/drawing/2014/main" id="{594D1FAC-B428-41EC-BA95-47F0FD07FCBB}"/>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929C814-2234-4F23-907F-445633F5FA1A}"/>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B57612A-70F7-43CC-9032-1F7811A59294}"/>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B70021-F398-48A6-84F1-C1C70B0C0A75}"/>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E2D365-F1EF-41EC-AD0F-6167933E4B63}"/>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98B1F9-D8A1-4E58-B680-F3EA170F2742}"/>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D0F5DE-5A80-427C-989A-C00ADDDA8FD3}"/>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BDC772-FA6B-45CB-BAA9-2E5638BBA544}"/>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03C66E-4368-4ADC-ADD1-082A3637679F}"/>
              </a:ext>
            </a:extLst>
          </p:cNvPr>
          <p:cNvGrpSpPr/>
          <p:nvPr/>
        </p:nvGrpSpPr>
        <p:grpSpPr>
          <a:xfrm>
            <a:off x="1837561" y="4161532"/>
            <a:ext cx="954257" cy="1272706"/>
            <a:chOff x="5579558" y="2549056"/>
            <a:chExt cx="2742417" cy="3657600"/>
          </a:xfrm>
        </p:grpSpPr>
        <p:sp>
          <p:nvSpPr>
            <p:cNvPr id="44" name="Rectangle 43">
              <a:extLst>
                <a:ext uri="{FF2B5EF4-FFF2-40B4-BE49-F238E27FC236}">
                  <a16:creationId xmlns:a16="http://schemas.microsoft.com/office/drawing/2014/main" id="{F7D6AC5F-7EFB-4CFB-9018-5B4BB624863B}"/>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321783D-B4A1-4850-BA61-DB41A37769F1}"/>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96D52F9-B13F-4B16-B53D-87D74B1293FD}"/>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B9D1C74-A825-48F4-898C-460B08011F08}"/>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FFB3438-B7EA-40FD-A63E-D3106B71855E}"/>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1BD2D38-F67B-4044-8A54-B606E274261E}"/>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8A3680-EE08-489D-BE11-80BF708F074E}"/>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F28DBC6-9310-46DC-8A35-3CF8A99D6DFA}"/>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C46F7F71-C77E-4091-81F1-300BF27CE9E2}"/>
              </a:ext>
            </a:extLst>
          </p:cNvPr>
          <p:cNvGrpSpPr/>
          <p:nvPr/>
        </p:nvGrpSpPr>
        <p:grpSpPr>
          <a:xfrm>
            <a:off x="4622373" y="4161532"/>
            <a:ext cx="954257" cy="1272706"/>
            <a:chOff x="5579558" y="2549056"/>
            <a:chExt cx="2742417" cy="3657600"/>
          </a:xfrm>
        </p:grpSpPr>
        <p:sp>
          <p:nvSpPr>
            <p:cNvPr id="53" name="Rectangle 52">
              <a:extLst>
                <a:ext uri="{FF2B5EF4-FFF2-40B4-BE49-F238E27FC236}">
                  <a16:creationId xmlns:a16="http://schemas.microsoft.com/office/drawing/2014/main" id="{A0477F29-6483-4992-BC65-132FC899537D}"/>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7BDF728-B1EC-4108-ACE2-03F6959B141A}"/>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5C2CDA-69E4-4446-BD03-F319DD078172}"/>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343F358-C6CC-4EBB-958F-1B2F5F847334}"/>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287AA27-3E99-4AFB-98B9-26055281C8A4}"/>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162A29-D79E-4DA4-B32D-52D55D1BCB2F}"/>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EFCBDF7-9041-4AD0-A124-DBBB5ECB5963}"/>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F25BE47-2A37-4C56-98F2-F4A0778EEB3D}"/>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Connector 60">
            <a:extLst>
              <a:ext uri="{FF2B5EF4-FFF2-40B4-BE49-F238E27FC236}">
                <a16:creationId xmlns:a16="http://schemas.microsoft.com/office/drawing/2014/main" id="{72F75D05-6EB8-4707-99A1-E851288201D5}"/>
              </a:ext>
            </a:extLst>
          </p:cNvPr>
          <p:cNvCxnSpPr>
            <a:stCxn id="26" idx="3"/>
            <a:endCxn id="53" idx="1"/>
          </p:cNvCxnSpPr>
          <p:nvPr/>
        </p:nvCxnSpPr>
        <p:spPr>
          <a:xfrm>
            <a:off x="2791818" y="3097766"/>
            <a:ext cx="1830555" cy="1700119"/>
          </a:xfrm>
          <a:prstGeom prst="line">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0800B1-A87A-4204-AE4B-2711D4DB5861}"/>
              </a:ext>
            </a:extLst>
          </p:cNvPr>
          <p:cNvCxnSpPr>
            <a:stCxn id="44" idx="3"/>
            <a:endCxn id="35" idx="1"/>
          </p:cNvCxnSpPr>
          <p:nvPr/>
        </p:nvCxnSpPr>
        <p:spPr>
          <a:xfrm flipV="1">
            <a:off x="2791818" y="3097766"/>
            <a:ext cx="1830555" cy="1700119"/>
          </a:xfrm>
          <a:prstGeom prst="line">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AB3C4F-698C-495B-9DAD-C52C1BFDCCA1}"/>
              </a:ext>
            </a:extLst>
          </p:cNvPr>
          <p:cNvCxnSpPr>
            <a:stCxn id="17" idx="2"/>
            <a:endCxn id="9" idx="0"/>
          </p:cNvCxnSpPr>
          <p:nvPr/>
        </p:nvCxnSpPr>
        <p:spPr>
          <a:xfrm>
            <a:off x="3707096" y="2882431"/>
            <a:ext cx="0" cy="2130788"/>
          </a:xfrm>
          <a:prstGeom prst="line">
            <a:avLst/>
          </a:prstGeom>
          <a:ln w="1905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A5178355-DEA4-4BFD-82AC-A4E00E7518FE}"/>
              </a:ext>
            </a:extLst>
          </p:cNvPr>
          <p:cNvPicPr>
            <a:picLocks noChangeAspect="1"/>
          </p:cNvPicPr>
          <p:nvPr/>
        </p:nvPicPr>
        <p:blipFill rotWithShape="1">
          <a:blip r:embed="rId2">
            <a:clrChange>
              <a:clrFrom>
                <a:srgbClr val="FFFFFF"/>
              </a:clrFrom>
              <a:clrTo>
                <a:srgbClr val="FFFFFF">
                  <a:alpha val="0"/>
                </a:srgbClr>
              </a:clrTo>
            </a:clrChange>
          </a:blip>
          <a:srcRect l="12171" t="5139" r="10400" b="5139"/>
          <a:stretch/>
        </p:blipFill>
        <p:spPr>
          <a:xfrm>
            <a:off x="3147854" y="3429408"/>
            <a:ext cx="1118482" cy="1036834"/>
          </a:xfrm>
          <a:prstGeom prst="rect">
            <a:avLst/>
          </a:prstGeom>
        </p:spPr>
      </p:pic>
      <p:sp>
        <p:nvSpPr>
          <p:cNvPr id="66" name="Rectangle 65">
            <a:extLst>
              <a:ext uri="{FF2B5EF4-FFF2-40B4-BE49-F238E27FC236}">
                <a16:creationId xmlns:a16="http://schemas.microsoft.com/office/drawing/2014/main" id="{8AD5DD67-DF68-4C36-9BF9-78CB4C447C72}"/>
              </a:ext>
            </a:extLst>
          </p:cNvPr>
          <p:cNvSpPr/>
          <p:nvPr/>
        </p:nvSpPr>
        <p:spPr>
          <a:xfrm>
            <a:off x="8341952" y="1609725"/>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A7B578C9-3291-4E4E-9C22-9E0022E106F8}"/>
              </a:ext>
            </a:extLst>
          </p:cNvPr>
          <p:cNvSpPr/>
          <p:nvPr/>
        </p:nvSpPr>
        <p:spPr>
          <a:xfrm>
            <a:off x="8421360" y="1693851"/>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4E4216F-1F25-471B-942F-AB8479FEC597}"/>
              </a:ext>
            </a:extLst>
          </p:cNvPr>
          <p:cNvSpPr/>
          <p:nvPr/>
        </p:nvSpPr>
        <p:spPr>
          <a:xfrm>
            <a:off x="8421360" y="2717982"/>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CAAAA4C-F2C1-4521-B7B0-345484D850F4}"/>
              </a:ext>
            </a:extLst>
          </p:cNvPr>
          <p:cNvSpPr/>
          <p:nvPr/>
        </p:nvSpPr>
        <p:spPr>
          <a:xfrm>
            <a:off x="8421360" y="1899517"/>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BC215C1-47CB-4CB3-BDA1-33EA09D40259}"/>
              </a:ext>
            </a:extLst>
          </p:cNvPr>
          <p:cNvSpPr/>
          <p:nvPr/>
        </p:nvSpPr>
        <p:spPr>
          <a:xfrm>
            <a:off x="8421360" y="2052717"/>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4564CF3-D0FD-4636-9A00-69F30BE7CFD8}"/>
              </a:ext>
            </a:extLst>
          </p:cNvPr>
          <p:cNvSpPr/>
          <p:nvPr/>
        </p:nvSpPr>
        <p:spPr>
          <a:xfrm>
            <a:off x="8421360" y="2205917"/>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9BBE766-6A02-40CB-BC5E-FEC774F3FE21}"/>
              </a:ext>
            </a:extLst>
          </p:cNvPr>
          <p:cNvSpPr/>
          <p:nvPr/>
        </p:nvSpPr>
        <p:spPr>
          <a:xfrm>
            <a:off x="8421360" y="2359117"/>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A88870-D0A5-4276-90E9-2340F0F06104}"/>
              </a:ext>
            </a:extLst>
          </p:cNvPr>
          <p:cNvSpPr/>
          <p:nvPr/>
        </p:nvSpPr>
        <p:spPr>
          <a:xfrm>
            <a:off x="8421360" y="2512318"/>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4B507F8-2AE7-45E2-87BA-AF36D82A37B2}"/>
              </a:ext>
            </a:extLst>
          </p:cNvPr>
          <p:cNvSpPr/>
          <p:nvPr/>
        </p:nvSpPr>
        <p:spPr>
          <a:xfrm>
            <a:off x="8341952" y="5013219"/>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33BEA8D-EFE5-4694-A1C1-4F2766928F99}"/>
              </a:ext>
            </a:extLst>
          </p:cNvPr>
          <p:cNvSpPr/>
          <p:nvPr/>
        </p:nvSpPr>
        <p:spPr>
          <a:xfrm>
            <a:off x="8421360" y="5097345"/>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27AEDCA-4468-44EE-8D96-975AA005934E}"/>
              </a:ext>
            </a:extLst>
          </p:cNvPr>
          <p:cNvSpPr/>
          <p:nvPr/>
        </p:nvSpPr>
        <p:spPr>
          <a:xfrm>
            <a:off x="8421360" y="6121476"/>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1892C7A-530C-4732-984A-3CC004428E42}"/>
              </a:ext>
            </a:extLst>
          </p:cNvPr>
          <p:cNvSpPr/>
          <p:nvPr/>
        </p:nvSpPr>
        <p:spPr>
          <a:xfrm>
            <a:off x="8421360" y="5303011"/>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B68AFA5-B32E-4B52-83FC-28B4849AAF8B}"/>
              </a:ext>
            </a:extLst>
          </p:cNvPr>
          <p:cNvSpPr/>
          <p:nvPr/>
        </p:nvSpPr>
        <p:spPr>
          <a:xfrm>
            <a:off x="8421360" y="5456211"/>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ACB3ACD-2BD5-439F-B89D-877BA181A334}"/>
              </a:ext>
            </a:extLst>
          </p:cNvPr>
          <p:cNvSpPr/>
          <p:nvPr/>
        </p:nvSpPr>
        <p:spPr>
          <a:xfrm>
            <a:off x="8421360" y="5609411"/>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93808DC-C19E-4BFD-A58D-48982CB646AC}"/>
              </a:ext>
            </a:extLst>
          </p:cNvPr>
          <p:cNvSpPr/>
          <p:nvPr/>
        </p:nvSpPr>
        <p:spPr>
          <a:xfrm>
            <a:off x="8421360" y="5762610"/>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8E3AD76-1FF9-486B-A674-85EE5D387C4F}"/>
              </a:ext>
            </a:extLst>
          </p:cNvPr>
          <p:cNvSpPr/>
          <p:nvPr/>
        </p:nvSpPr>
        <p:spPr>
          <a:xfrm>
            <a:off x="8421360" y="5915810"/>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000E596-3C10-4BC2-A9CF-0CA464A73091}"/>
              </a:ext>
            </a:extLst>
          </p:cNvPr>
          <p:cNvSpPr/>
          <p:nvPr/>
        </p:nvSpPr>
        <p:spPr>
          <a:xfrm>
            <a:off x="6949546" y="2461413"/>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BB9999E-0556-43F1-8774-2F4961127412}"/>
              </a:ext>
            </a:extLst>
          </p:cNvPr>
          <p:cNvSpPr/>
          <p:nvPr/>
        </p:nvSpPr>
        <p:spPr>
          <a:xfrm>
            <a:off x="7028954" y="2545539"/>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3BBBD77-B344-4D32-96DD-D92C30E3855E}"/>
              </a:ext>
            </a:extLst>
          </p:cNvPr>
          <p:cNvSpPr/>
          <p:nvPr/>
        </p:nvSpPr>
        <p:spPr>
          <a:xfrm>
            <a:off x="7028954" y="3569670"/>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62FDF5B-2333-41AF-90E1-19EBB85232F9}"/>
              </a:ext>
            </a:extLst>
          </p:cNvPr>
          <p:cNvSpPr/>
          <p:nvPr/>
        </p:nvSpPr>
        <p:spPr>
          <a:xfrm>
            <a:off x="7028954" y="2751205"/>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458CDB6-20D8-4616-8A2C-AAF0B6F21329}"/>
              </a:ext>
            </a:extLst>
          </p:cNvPr>
          <p:cNvSpPr/>
          <p:nvPr/>
        </p:nvSpPr>
        <p:spPr>
          <a:xfrm>
            <a:off x="7028954" y="2904405"/>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AB60655-CA2A-4B8A-BB28-199286FC91EF}"/>
              </a:ext>
            </a:extLst>
          </p:cNvPr>
          <p:cNvSpPr/>
          <p:nvPr/>
        </p:nvSpPr>
        <p:spPr>
          <a:xfrm>
            <a:off x="7028954" y="3057605"/>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3091B47-EFE9-4197-A33B-A8153E2150BD}"/>
              </a:ext>
            </a:extLst>
          </p:cNvPr>
          <p:cNvSpPr/>
          <p:nvPr/>
        </p:nvSpPr>
        <p:spPr>
          <a:xfrm>
            <a:off x="7028954" y="3210804"/>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0579BCE-E91E-41AE-B712-A13538031014}"/>
              </a:ext>
            </a:extLst>
          </p:cNvPr>
          <p:cNvSpPr/>
          <p:nvPr/>
        </p:nvSpPr>
        <p:spPr>
          <a:xfrm>
            <a:off x="7028954" y="3364004"/>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1D4EB6A-D402-4988-BA54-8E2BCFA5947A}"/>
              </a:ext>
            </a:extLst>
          </p:cNvPr>
          <p:cNvSpPr/>
          <p:nvPr/>
        </p:nvSpPr>
        <p:spPr>
          <a:xfrm>
            <a:off x="9734358" y="2461413"/>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3E357C4-4353-484C-BB0E-448976E53643}"/>
              </a:ext>
            </a:extLst>
          </p:cNvPr>
          <p:cNvSpPr/>
          <p:nvPr/>
        </p:nvSpPr>
        <p:spPr>
          <a:xfrm>
            <a:off x="9813766" y="2545539"/>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8176580-22DA-4A60-91FF-46B8C62C0801}"/>
              </a:ext>
            </a:extLst>
          </p:cNvPr>
          <p:cNvSpPr/>
          <p:nvPr/>
        </p:nvSpPr>
        <p:spPr>
          <a:xfrm>
            <a:off x="9813766" y="3569670"/>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1A5136E-E679-4466-8C62-41BAB51C3721}"/>
              </a:ext>
            </a:extLst>
          </p:cNvPr>
          <p:cNvSpPr/>
          <p:nvPr/>
        </p:nvSpPr>
        <p:spPr>
          <a:xfrm>
            <a:off x="9813766" y="2751205"/>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712A5ED-2BE0-4FA3-9A7B-D37A96417EF6}"/>
              </a:ext>
            </a:extLst>
          </p:cNvPr>
          <p:cNvSpPr/>
          <p:nvPr/>
        </p:nvSpPr>
        <p:spPr>
          <a:xfrm>
            <a:off x="9813766" y="2904405"/>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8BB6E74-986F-4A09-9FBA-E1D4F14EA76E}"/>
              </a:ext>
            </a:extLst>
          </p:cNvPr>
          <p:cNvSpPr/>
          <p:nvPr/>
        </p:nvSpPr>
        <p:spPr>
          <a:xfrm>
            <a:off x="9813766" y="3057605"/>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2F51AF7-742B-4532-8AE5-C30C6BB0FD9D}"/>
              </a:ext>
            </a:extLst>
          </p:cNvPr>
          <p:cNvSpPr/>
          <p:nvPr/>
        </p:nvSpPr>
        <p:spPr>
          <a:xfrm>
            <a:off x="9813766" y="3210804"/>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FD2809F-3699-45F7-85F3-3FD4E46D083C}"/>
              </a:ext>
            </a:extLst>
          </p:cNvPr>
          <p:cNvSpPr/>
          <p:nvPr/>
        </p:nvSpPr>
        <p:spPr>
          <a:xfrm>
            <a:off x="9813766" y="3364004"/>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54F908D-D4A9-4090-BDF1-F49366663F65}"/>
              </a:ext>
            </a:extLst>
          </p:cNvPr>
          <p:cNvSpPr/>
          <p:nvPr/>
        </p:nvSpPr>
        <p:spPr>
          <a:xfrm>
            <a:off x="6949546" y="4161532"/>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ADDF315-2121-43CC-9352-1922343E52EA}"/>
              </a:ext>
            </a:extLst>
          </p:cNvPr>
          <p:cNvSpPr/>
          <p:nvPr/>
        </p:nvSpPr>
        <p:spPr>
          <a:xfrm>
            <a:off x="7028954" y="4245658"/>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38E74E5-8294-4A09-B965-3D2703893CC1}"/>
              </a:ext>
            </a:extLst>
          </p:cNvPr>
          <p:cNvSpPr/>
          <p:nvPr/>
        </p:nvSpPr>
        <p:spPr>
          <a:xfrm>
            <a:off x="7028954" y="5269789"/>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E2F0D1C-30C3-494A-B220-09978B9E885E}"/>
              </a:ext>
            </a:extLst>
          </p:cNvPr>
          <p:cNvSpPr/>
          <p:nvPr/>
        </p:nvSpPr>
        <p:spPr>
          <a:xfrm>
            <a:off x="7028954" y="4451324"/>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52224C8-707A-46BF-90CC-26C75FBF77E7}"/>
              </a:ext>
            </a:extLst>
          </p:cNvPr>
          <p:cNvSpPr/>
          <p:nvPr/>
        </p:nvSpPr>
        <p:spPr>
          <a:xfrm>
            <a:off x="7028954" y="4604524"/>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1FBC9EE-7F96-4D7C-81FF-77D89BD6B9C5}"/>
              </a:ext>
            </a:extLst>
          </p:cNvPr>
          <p:cNvSpPr/>
          <p:nvPr/>
        </p:nvSpPr>
        <p:spPr>
          <a:xfrm>
            <a:off x="7028954" y="4757724"/>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3A2E129-F6DD-42B5-8B4A-C0F7D9A3F325}"/>
              </a:ext>
            </a:extLst>
          </p:cNvPr>
          <p:cNvSpPr/>
          <p:nvPr/>
        </p:nvSpPr>
        <p:spPr>
          <a:xfrm>
            <a:off x="7028954" y="4910923"/>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4466A01-2F54-4A00-A313-72D79F503AC8}"/>
              </a:ext>
            </a:extLst>
          </p:cNvPr>
          <p:cNvSpPr/>
          <p:nvPr/>
        </p:nvSpPr>
        <p:spPr>
          <a:xfrm>
            <a:off x="7028954" y="5064123"/>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C685784-175E-44F9-8820-854E0CD288D0}"/>
              </a:ext>
            </a:extLst>
          </p:cNvPr>
          <p:cNvSpPr/>
          <p:nvPr/>
        </p:nvSpPr>
        <p:spPr>
          <a:xfrm>
            <a:off x="9734358" y="4161532"/>
            <a:ext cx="954257" cy="1272706"/>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98E3CD3-926F-47D4-8C75-038C519E1196}"/>
              </a:ext>
            </a:extLst>
          </p:cNvPr>
          <p:cNvSpPr/>
          <p:nvPr/>
        </p:nvSpPr>
        <p:spPr>
          <a:xfrm>
            <a:off x="9813766" y="4245658"/>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50258EA-ABBD-4BA3-8A80-201CD71F0618}"/>
              </a:ext>
            </a:extLst>
          </p:cNvPr>
          <p:cNvSpPr/>
          <p:nvPr/>
        </p:nvSpPr>
        <p:spPr>
          <a:xfrm>
            <a:off x="9813766" y="5269789"/>
            <a:ext cx="79544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8A2C6B7-1166-4B1A-94BA-6539AE04DD9E}"/>
              </a:ext>
            </a:extLst>
          </p:cNvPr>
          <p:cNvSpPr/>
          <p:nvPr/>
        </p:nvSpPr>
        <p:spPr>
          <a:xfrm>
            <a:off x="9813766" y="4451324"/>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77056B3-F553-4462-97CE-A29D6517E772}"/>
              </a:ext>
            </a:extLst>
          </p:cNvPr>
          <p:cNvSpPr/>
          <p:nvPr/>
        </p:nvSpPr>
        <p:spPr>
          <a:xfrm>
            <a:off x="9813766" y="4604524"/>
            <a:ext cx="39627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FF9DD07-3880-4B09-AB3E-BCF64387E5CB}"/>
              </a:ext>
            </a:extLst>
          </p:cNvPr>
          <p:cNvSpPr/>
          <p:nvPr/>
        </p:nvSpPr>
        <p:spPr>
          <a:xfrm>
            <a:off x="9813766" y="4757724"/>
            <a:ext cx="714447"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3A118AF-BF6C-494B-8909-4D0180A8BEB2}"/>
              </a:ext>
            </a:extLst>
          </p:cNvPr>
          <p:cNvSpPr/>
          <p:nvPr/>
        </p:nvSpPr>
        <p:spPr>
          <a:xfrm>
            <a:off x="9813766" y="4910923"/>
            <a:ext cx="481991"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6FE0AA9-4122-4455-83F0-985F7D933269}"/>
              </a:ext>
            </a:extLst>
          </p:cNvPr>
          <p:cNvSpPr/>
          <p:nvPr/>
        </p:nvSpPr>
        <p:spPr>
          <a:xfrm>
            <a:off x="9813766" y="5064123"/>
            <a:ext cx="641532" cy="813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DC4F9DCC-7D25-4EAD-8919-D157F247B037}"/>
              </a:ext>
            </a:extLst>
          </p:cNvPr>
          <p:cNvCxnSpPr>
            <a:stCxn id="84" idx="3"/>
            <a:endCxn id="111" idx="1"/>
          </p:cNvCxnSpPr>
          <p:nvPr/>
        </p:nvCxnSpPr>
        <p:spPr>
          <a:xfrm>
            <a:off x="7903803" y="3097766"/>
            <a:ext cx="1830555" cy="1700119"/>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1130B7-8F5C-4CB5-AEAC-BCB41595D480}"/>
              </a:ext>
            </a:extLst>
          </p:cNvPr>
          <p:cNvCxnSpPr>
            <a:stCxn id="102" idx="3"/>
            <a:endCxn id="93" idx="1"/>
          </p:cNvCxnSpPr>
          <p:nvPr/>
        </p:nvCxnSpPr>
        <p:spPr>
          <a:xfrm flipV="1">
            <a:off x="7903803" y="3097766"/>
            <a:ext cx="1830555" cy="1700119"/>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6CD472C-489B-4C09-9FC6-76FF1272EAA7}"/>
              </a:ext>
            </a:extLst>
          </p:cNvPr>
          <p:cNvCxnSpPr>
            <a:stCxn id="66" idx="2"/>
            <a:endCxn id="75" idx="0"/>
          </p:cNvCxnSpPr>
          <p:nvPr/>
        </p:nvCxnSpPr>
        <p:spPr>
          <a:xfrm>
            <a:off x="8819081" y="2882431"/>
            <a:ext cx="0" cy="2130788"/>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35094F4-FC6E-43DA-9F0B-8E7C62BD852B}"/>
              </a:ext>
            </a:extLst>
          </p:cNvPr>
          <p:cNvCxnSpPr>
            <a:stCxn id="66" idx="2"/>
            <a:endCxn id="84" idx="3"/>
          </p:cNvCxnSpPr>
          <p:nvPr/>
        </p:nvCxnSpPr>
        <p:spPr>
          <a:xfrm flipH="1">
            <a:off x="7903803" y="2882431"/>
            <a:ext cx="915278" cy="215335"/>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5576FAF-0D7B-481E-8A3D-7EAC4000FF9F}"/>
              </a:ext>
            </a:extLst>
          </p:cNvPr>
          <p:cNvCxnSpPr>
            <a:stCxn id="66" idx="2"/>
            <a:endCxn id="93" idx="1"/>
          </p:cNvCxnSpPr>
          <p:nvPr/>
        </p:nvCxnSpPr>
        <p:spPr>
          <a:xfrm>
            <a:off x="8819081" y="2882431"/>
            <a:ext cx="915277" cy="215335"/>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1BE5F8F-1CD5-449C-BEAC-8A1029C32EA5}"/>
              </a:ext>
            </a:extLst>
          </p:cNvPr>
          <p:cNvCxnSpPr>
            <a:stCxn id="66" idx="2"/>
            <a:endCxn id="102" idx="3"/>
          </p:cNvCxnSpPr>
          <p:nvPr/>
        </p:nvCxnSpPr>
        <p:spPr>
          <a:xfrm flipH="1">
            <a:off x="7903803" y="2882431"/>
            <a:ext cx="915278" cy="1915454"/>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58A6BE1-D7F5-49A5-B8A0-3040E17CB4D8}"/>
              </a:ext>
            </a:extLst>
          </p:cNvPr>
          <p:cNvCxnSpPr>
            <a:stCxn id="66" idx="2"/>
            <a:endCxn id="111" idx="1"/>
          </p:cNvCxnSpPr>
          <p:nvPr/>
        </p:nvCxnSpPr>
        <p:spPr>
          <a:xfrm>
            <a:off x="8819081" y="2882431"/>
            <a:ext cx="915277" cy="1915454"/>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12A8A5F-7B14-45BB-9C15-1ED524208E5E}"/>
              </a:ext>
            </a:extLst>
          </p:cNvPr>
          <p:cNvCxnSpPr>
            <a:stCxn id="84" idx="3"/>
            <a:endCxn id="93" idx="1"/>
          </p:cNvCxnSpPr>
          <p:nvPr/>
        </p:nvCxnSpPr>
        <p:spPr>
          <a:xfrm>
            <a:off x="7903803" y="3097766"/>
            <a:ext cx="1830555" cy="0"/>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74B582D-65A7-4323-87CF-5A60040383AE}"/>
              </a:ext>
            </a:extLst>
          </p:cNvPr>
          <p:cNvCxnSpPr>
            <a:cxnSpLocks/>
            <a:stCxn id="84" idx="3"/>
            <a:endCxn id="102" idx="3"/>
          </p:cNvCxnSpPr>
          <p:nvPr/>
        </p:nvCxnSpPr>
        <p:spPr>
          <a:xfrm>
            <a:off x="7903803" y="3097766"/>
            <a:ext cx="0" cy="1700119"/>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2AF2A89-DCB7-42F6-A6D9-815B6B0C6B28}"/>
              </a:ext>
            </a:extLst>
          </p:cNvPr>
          <p:cNvCxnSpPr>
            <a:stCxn id="93" idx="1"/>
            <a:endCxn id="111" idx="1"/>
          </p:cNvCxnSpPr>
          <p:nvPr/>
        </p:nvCxnSpPr>
        <p:spPr>
          <a:xfrm>
            <a:off x="9734358" y="3097766"/>
            <a:ext cx="0" cy="1700119"/>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A001F4D-422A-467D-B2A9-8FF582D02018}"/>
              </a:ext>
            </a:extLst>
          </p:cNvPr>
          <p:cNvCxnSpPr>
            <a:stCxn id="102" idx="3"/>
            <a:endCxn id="111" idx="1"/>
          </p:cNvCxnSpPr>
          <p:nvPr/>
        </p:nvCxnSpPr>
        <p:spPr>
          <a:xfrm>
            <a:off x="7903803" y="4797885"/>
            <a:ext cx="1830555" cy="0"/>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5078CF4-F0B4-40E7-88E0-4A64C3C037D2}"/>
              </a:ext>
            </a:extLst>
          </p:cNvPr>
          <p:cNvCxnSpPr>
            <a:stCxn id="102" idx="3"/>
            <a:endCxn id="75" idx="0"/>
          </p:cNvCxnSpPr>
          <p:nvPr/>
        </p:nvCxnSpPr>
        <p:spPr>
          <a:xfrm>
            <a:off x="7903803" y="4797885"/>
            <a:ext cx="915278" cy="215334"/>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0DCC776-1C10-4787-9EDF-C504F23B4875}"/>
              </a:ext>
            </a:extLst>
          </p:cNvPr>
          <p:cNvCxnSpPr>
            <a:stCxn id="75" idx="0"/>
            <a:endCxn id="111" idx="1"/>
          </p:cNvCxnSpPr>
          <p:nvPr/>
        </p:nvCxnSpPr>
        <p:spPr>
          <a:xfrm flipV="1">
            <a:off x="8819081" y="4797885"/>
            <a:ext cx="915277" cy="215334"/>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498C55-64BA-4C9A-920B-916A2B36001E}"/>
              </a:ext>
            </a:extLst>
          </p:cNvPr>
          <p:cNvCxnSpPr>
            <a:stCxn id="84" idx="3"/>
            <a:endCxn id="75" idx="0"/>
          </p:cNvCxnSpPr>
          <p:nvPr/>
        </p:nvCxnSpPr>
        <p:spPr>
          <a:xfrm>
            <a:off x="7903803" y="3097766"/>
            <a:ext cx="915278" cy="1915453"/>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DACC19D-F436-4E12-AEE8-CDF40B58B791}"/>
              </a:ext>
            </a:extLst>
          </p:cNvPr>
          <p:cNvCxnSpPr>
            <a:stCxn id="93" idx="1"/>
            <a:endCxn id="75" idx="0"/>
          </p:cNvCxnSpPr>
          <p:nvPr/>
        </p:nvCxnSpPr>
        <p:spPr>
          <a:xfrm flipH="1">
            <a:off x="8819081" y="3097766"/>
            <a:ext cx="915277" cy="1915453"/>
          </a:xfrm>
          <a:prstGeom prst="line">
            <a:avLst/>
          </a:prstGeom>
          <a:ln w="19050">
            <a:solidFill>
              <a:schemeClr val="accent6">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B2C4052-4EF3-4C42-8F3A-E88CE844F06D}"/>
              </a:ext>
            </a:extLst>
          </p:cNvPr>
          <p:cNvSpPr txBox="1"/>
          <p:nvPr/>
        </p:nvSpPr>
        <p:spPr>
          <a:xfrm>
            <a:off x="0" y="6453151"/>
            <a:ext cx="54864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Credit: https://moodle.glyndwr.ac.uk/course/view.php?id=20&amp;section=12</a:t>
            </a:r>
          </a:p>
        </p:txBody>
      </p:sp>
      <p:sp>
        <p:nvSpPr>
          <p:cNvPr id="135" name="TextBox 134">
            <a:extLst>
              <a:ext uri="{FF2B5EF4-FFF2-40B4-BE49-F238E27FC236}">
                <a16:creationId xmlns:a16="http://schemas.microsoft.com/office/drawing/2014/main" id="{67686C28-C17A-45A0-ACF2-9C2DFE070439}"/>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F5320BC6-7082-4EA5-B428-311036E51CD1}"/>
              </a:ext>
            </a:extLst>
          </p:cNvPr>
          <p:cNvSpPr>
            <a:spLocks noGrp="1"/>
          </p:cNvSpPr>
          <p:nvPr>
            <p:ph type="sldNum" sz="quarter" idx="12"/>
          </p:nvPr>
        </p:nvSpPr>
        <p:spPr/>
        <p:txBody>
          <a:bodyPr/>
          <a:lstStyle/>
          <a:p>
            <a:fld id="{C561A1FA-AF8D-40D5-924F-60D3B98E3498}" type="slidenum">
              <a:rPr lang="en-US" smtClean="0"/>
              <a:t>10</a:t>
            </a:fld>
            <a:endParaRPr lang="en-US"/>
          </a:p>
        </p:txBody>
      </p:sp>
    </p:spTree>
    <p:extLst>
      <p:ext uri="{BB962C8B-B14F-4D97-AF65-F5344CB8AC3E}">
        <p14:creationId xmlns:p14="http://schemas.microsoft.com/office/powerpoint/2010/main" val="281417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028C-BC12-4200-94F2-15C1AD0FE7E2}"/>
              </a:ext>
            </a:extLst>
          </p:cNvPr>
          <p:cNvSpPr>
            <a:spLocks noGrp="1"/>
          </p:cNvSpPr>
          <p:nvPr>
            <p:ph type="title"/>
          </p:nvPr>
        </p:nvSpPr>
        <p:spPr/>
        <p:txBody>
          <a:bodyPr/>
          <a:lstStyle/>
          <a:p>
            <a:r>
              <a:rPr lang="en-US" dirty="0"/>
              <a:t>Block</a:t>
            </a:r>
          </a:p>
        </p:txBody>
      </p:sp>
      <p:sp>
        <p:nvSpPr>
          <p:cNvPr id="4" name="Rectangle 3">
            <a:extLst>
              <a:ext uri="{FF2B5EF4-FFF2-40B4-BE49-F238E27FC236}">
                <a16:creationId xmlns:a16="http://schemas.microsoft.com/office/drawing/2014/main" id="{95C61A36-17E3-41C8-93DC-12CA5D5758DD}"/>
              </a:ext>
            </a:extLst>
          </p:cNvPr>
          <p:cNvSpPr/>
          <p:nvPr/>
        </p:nvSpPr>
        <p:spPr>
          <a:xfrm>
            <a:off x="3411487" y="1969150"/>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EA7C86-E84D-4B29-8BD5-1FB66FF79AF2}"/>
              </a:ext>
            </a:extLst>
          </p:cNvPr>
          <p:cNvSpPr/>
          <p:nvPr/>
        </p:nvSpPr>
        <p:spPr>
          <a:xfrm>
            <a:off x="3639695" y="2210919"/>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E06E33-B4B0-420D-B768-52CAEB88B8A5}"/>
              </a:ext>
            </a:extLst>
          </p:cNvPr>
          <p:cNvSpPr/>
          <p:nvPr/>
        </p:nvSpPr>
        <p:spPr>
          <a:xfrm>
            <a:off x="3639695" y="5154144"/>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9FB3D3-9084-47A7-9584-A0235D252A3E}"/>
              </a:ext>
            </a:extLst>
          </p:cNvPr>
          <p:cNvSpPr/>
          <p:nvPr/>
        </p:nvSpPr>
        <p:spPr>
          <a:xfrm>
            <a:off x="3639695" y="2801977"/>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B96694-93FC-470E-A89A-14301BD5B95D}"/>
              </a:ext>
            </a:extLst>
          </p:cNvPr>
          <p:cNvSpPr/>
          <p:nvPr/>
        </p:nvSpPr>
        <p:spPr>
          <a:xfrm>
            <a:off x="3639695" y="3242254"/>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B1D531-38FC-4FAB-88AC-25EC4F6BB255}"/>
              </a:ext>
            </a:extLst>
          </p:cNvPr>
          <p:cNvSpPr/>
          <p:nvPr/>
        </p:nvSpPr>
        <p:spPr>
          <a:xfrm>
            <a:off x="3639695" y="3682531"/>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D407EB-9AD2-4BAE-90F4-D2D314D8EB91}"/>
              </a:ext>
            </a:extLst>
          </p:cNvPr>
          <p:cNvSpPr/>
          <p:nvPr/>
        </p:nvSpPr>
        <p:spPr>
          <a:xfrm>
            <a:off x="3639695" y="4122808"/>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E7A484-8857-40DE-BFFA-DCFF366AC8B5}"/>
              </a:ext>
            </a:extLst>
          </p:cNvPr>
          <p:cNvSpPr/>
          <p:nvPr/>
        </p:nvSpPr>
        <p:spPr>
          <a:xfrm>
            <a:off x="3639695" y="4563085"/>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4459D4-3E91-4DEF-9D83-BC45D57FFFE3}"/>
              </a:ext>
            </a:extLst>
          </p:cNvPr>
          <p:cNvSpPr txBox="1"/>
          <p:nvPr/>
        </p:nvSpPr>
        <p:spPr>
          <a:xfrm>
            <a:off x="7204529" y="5040146"/>
            <a:ext cx="1074333" cy="461665"/>
          </a:xfrm>
          <a:prstGeom prst="rect">
            <a:avLst/>
          </a:prstGeom>
          <a:noFill/>
        </p:spPr>
        <p:txBody>
          <a:bodyPr wrap="none" rtlCol="0" anchor="ctr">
            <a:spAutoFit/>
          </a:bodyPr>
          <a:lstStyle/>
          <a:p>
            <a:r>
              <a:rPr lang="en-US" altLang="zh-CN" sz="2400" dirty="0">
                <a:latin typeface="Arial" panose="020B0604020202020204" pitchFamily="34" charset="0"/>
                <a:ea typeface="Microsoft JhengHei" panose="020B0604030504040204" pitchFamily="34" charset="-120"/>
                <a:cs typeface="Arial" panose="020B0604020202020204" pitchFamily="34" charset="0"/>
              </a:rPr>
              <a:t>Footer</a:t>
            </a:r>
            <a:endParaRPr lang="en-US" sz="2400" dirty="0">
              <a:latin typeface="Arial" panose="020B0604020202020204" pitchFamily="34" charset="0"/>
              <a:ea typeface="Microsoft JhengHei" panose="020B0604030504040204" pitchFamily="34" charset="-120"/>
              <a:cs typeface="Arial" panose="020B0604020202020204" pitchFamily="34" charset="0"/>
            </a:endParaRPr>
          </a:p>
        </p:txBody>
      </p:sp>
      <p:cxnSp>
        <p:nvCxnSpPr>
          <p:cNvPr id="13" name="Straight Arrow Connector 12">
            <a:extLst>
              <a:ext uri="{FF2B5EF4-FFF2-40B4-BE49-F238E27FC236}">
                <a16:creationId xmlns:a16="http://schemas.microsoft.com/office/drawing/2014/main" id="{7D589A81-46F6-4C8C-BB83-236EFD7B7031}"/>
              </a:ext>
            </a:extLst>
          </p:cNvPr>
          <p:cNvCxnSpPr>
            <a:stCxn id="6" idx="3"/>
            <a:endCxn id="12" idx="1"/>
          </p:cNvCxnSpPr>
          <p:nvPr/>
        </p:nvCxnSpPr>
        <p:spPr>
          <a:xfrm>
            <a:off x="5925695" y="5270979"/>
            <a:ext cx="1278834"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D2EBC1E7-7756-4D71-83EB-4C33BEA92AAC}"/>
              </a:ext>
            </a:extLst>
          </p:cNvPr>
          <p:cNvSpPr/>
          <p:nvPr/>
        </p:nvSpPr>
        <p:spPr>
          <a:xfrm rot="10800000">
            <a:off x="6518052" y="2801977"/>
            <a:ext cx="322325" cy="1994777"/>
          </a:xfrm>
          <a:prstGeom prst="leftBrace">
            <a:avLst>
              <a:gd name="adj1" fmla="val 56215"/>
              <a:gd name="adj2" fmla="val 50000"/>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1B66CCA-213C-4BF2-9CA6-BCA38A0CCD53}"/>
              </a:ext>
            </a:extLst>
          </p:cNvPr>
          <p:cNvSpPr txBox="1"/>
          <p:nvPr/>
        </p:nvSpPr>
        <p:spPr>
          <a:xfrm>
            <a:off x="7204529" y="3535096"/>
            <a:ext cx="1263487" cy="461665"/>
          </a:xfrm>
          <a:prstGeom prst="rect">
            <a:avLst/>
          </a:prstGeom>
          <a:noFill/>
        </p:spPr>
        <p:txBody>
          <a:bodyPr wrap="none" rtlCol="0" anchor="ctr">
            <a:spAutoFit/>
          </a:bodyPr>
          <a:lstStyle/>
          <a:p>
            <a:r>
              <a:rPr lang="en-US" altLang="zh-CN" sz="2400" dirty="0">
                <a:latin typeface="Arial" panose="020B0604020202020204" pitchFamily="34" charset="0"/>
                <a:ea typeface="Microsoft JhengHei" panose="020B0604030504040204" pitchFamily="34" charset="-120"/>
                <a:cs typeface="Arial" panose="020B0604020202020204" pitchFamily="34" charset="0"/>
              </a:rPr>
              <a:t>Content</a:t>
            </a:r>
            <a:endParaRPr lang="en-US" sz="2400" dirty="0">
              <a:latin typeface="Arial" panose="020B0604020202020204" pitchFamily="34" charset="0"/>
              <a:ea typeface="Microsoft JhengHei" panose="020B0604030504040204" pitchFamily="34" charset="-120"/>
              <a:cs typeface="Arial" panose="020B0604020202020204" pitchFamily="34" charset="0"/>
            </a:endParaRPr>
          </a:p>
        </p:txBody>
      </p:sp>
      <p:sp>
        <p:nvSpPr>
          <p:cNvPr id="16" name="TextBox 15">
            <a:extLst>
              <a:ext uri="{FF2B5EF4-FFF2-40B4-BE49-F238E27FC236}">
                <a16:creationId xmlns:a16="http://schemas.microsoft.com/office/drawing/2014/main" id="{D0C0BED8-9E44-47DF-BD71-8194C07103E8}"/>
              </a:ext>
            </a:extLst>
          </p:cNvPr>
          <p:cNvSpPr txBox="1"/>
          <p:nvPr/>
        </p:nvSpPr>
        <p:spPr>
          <a:xfrm>
            <a:off x="7204529" y="2094089"/>
            <a:ext cx="1196161" cy="461665"/>
          </a:xfrm>
          <a:prstGeom prst="rect">
            <a:avLst/>
          </a:prstGeom>
          <a:noFill/>
        </p:spPr>
        <p:txBody>
          <a:bodyPr wrap="none" rtlCol="0" anchor="ctr">
            <a:spAutoFit/>
          </a:bodyPr>
          <a:lstStyle/>
          <a:p>
            <a:r>
              <a:rPr lang="en-US" altLang="zh-CN" sz="2400" dirty="0">
                <a:latin typeface="Arial" panose="020B0604020202020204" pitchFamily="34" charset="0"/>
                <a:ea typeface="Microsoft JhengHei" panose="020B0604030504040204" pitchFamily="34" charset="-120"/>
                <a:cs typeface="Arial" panose="020B0604020202020204" pitchFamily="34" charset="0"/>
              </a:rPr>
              <a:t>Header</a:t>
            </a:r>
            <a:endParaRPr lang="en-US" sz="2400" dirty="0">
              <a:latin typeface="Arial" panose="020B0604020202020204" pitchFamily="34" charset="0"/>
              <a:ea typeface="Microsoft JhengHei" panose="020B0604030504040204" pitchFamily="34" charset="-120"/>
              <a:cs typeface="Arial" panose="020B0604020202020204" pitchFamily="34" charset="0"/>
            </a:endParaRPr>
          </a:p>
        </p:txBody>
      </p:sp>
      <p:cxnSp>
        <p:nvCxnSpPr>
          <p:cNvPr id="17" name="Straight Arrow Connector 16">
            <a:extLst>
              <a:ext uri="{FF2B5EF4-FFF2-40B4-BE49-F238E27FC236}">
                <a16:creationId xmlns:a16="http://schemas.microsoft.com/office/drawing/2014/main" id="{14AC5F20-D881-4841-8398-83F95A668D0D}"/>
              </a:ext>
            </a:extLst>
          </p:cNvPr>
          <p:cNvCxnSpPr>
            <a:stCxn id="5" idx="3"/>
            <a:endCxn id="16" idx="1"/>
          </p:cNvCxnSpPr>
          <p:nvPr/>
        </p:nvCxnSpPr>
        <p:spPr>
          <a:xfrm flipV="1">
            <a:off x="5925695" y="2324922"/>
            <a:ext cx="1278834" cy="283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ED36EA-3872-4D2A-95AE-C57017483812}"/>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00C448A0-F0FA-4DC6-AAEF-EAD0806B81BF}"/>
              </a:ext>
            </a:extLst>
          </p:cNvPr>
          <p:cNvSpPr>
            <a:spLocks noGrp="1"/>
          </p:cNvSpPr>
          <p:nvPr>
            <p:ph type="sldNum" sz="quarter" idx="12"/>
          </p:nvPr>
        </p:nvSpPr>
        <p:spPr/>
        <p:txBody>
          <a:bodyPr/>
          <a:lstStyle/>
          <a:p>
            <a:fld id="{C561A1FA-AF8D-40D5-924F-60D3B98E3498}" type="slidenum">
              <a:rPr lang="en-US" smtClean="0"/>
              <a:t>11</a:t>
            </a:fld>
            <a:endParaRPr lang="en-US"/>
          </a:p>
        </p:txBody>
      </p:sp>
    </p:spTree>
    <p:extLst>
      <p:ext uri="{BB962C8B-B14F-4D97-AF65-F5344CB8AC3E}">
        <p14:creationId xmlns:p14="http://schemas.microsoft.com/office/powerpoint/2010/main" val="443128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F493A571-F55E-48FB-AB8B-9F390EC57BA8}"/>
              </a:ext>
            </a:extLst>
          </p:cNvPr>
          <p:cNvSpPr txBox="1"/>
          <p:nvPr/>
        </p:nvSpPr>
        <p:spPr>
          <a:xfrm>
            <a:off x="0" y="6014570"/>
            <a:ext cx="5486400" cy="677108"/>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Sources:</a:t>
            </a:r>
          </a:p>
          <a:p>
            <a:r>
              <a:rPr lang="en-US" sz="950" dirty="0">
                <a:latin typeface="Arial" panose="020B0604020202020204" pitchFamily="34" charset="0"/>
                <a:cs typeface="Arial" panose="020B0604020202020204" pitchFamily="34" charset="0"/>
              </a:rPr>
              <a:t>https://en.wikipedia.org/wiki/Hash_function</a:t>
            </a:r>
          </a:p>
          <a:p>
            <a:r>
              <a:rPr lang="en-US" sz="950" dirty="0">
                <a:latin typeface="Arial" panose="020B0604020202020204" pitchFamily="34" charset="0"/>
                <a:cs typeface="Arial" panose="020B0604020202020204" pitchFamily="34" charset="0"/>
              </a:rPr>
              <a:t>https://simple.wikipedia.org/wiki/Cryptographic_hash_function</a:t>
            </a:r>
          </a:p>
          <a:p>
            <a:r>
              <a:rPr lang="en-US" sz="950" dirty="0">
                <a:latin typeface="Arial" panose="020B0604020202020204" pitchFamily="34" charset="0"/>
                <a:cs typeface="Arial" panose="020B0604020202020204" pitchFamily="34" charset="0"/>
              </a:rPr>
              <a:t>Note: 1. National Security Agency</a:t>
            </a:r>
          </a:p>
        </p:txBody>
      </p:sp>
      <p:sp>
        <p:nvSpPr>
          <p:cNvPr id="2" name="Title 1">
            <a:extLst>
              <a:ext uri="{FF2B5EF4-FFF2-40B4-BE49-F238E27FC236}">
                <a16:creationId xmlns:a16="http://schemas.microsoft.com/office/drawing/2014/main" id="{6638098F-D276-4143-AEE1-2ADB929EE057}"/>
              </a:ext>
            </a:extLst>
          </p:cNvPr>
          <p:cNvSpPr>
            <a:spLocks noGrp="1"/>
          </p:cNvSpPr>
          <p:nvPr>
            <p:ph type="title"/>
          </p:nvPr>
        </p:nvSpPr>
        <p:spPr/>
        <p:txBody>
          <a:bodyPr/>
          <a:lstStyle/>
          <a:p>
            <a:r>
              <a:rPr lang="en-US" dirty="0"/>
              <a:t>Hash Function</a:t>
            </a:r>
          </a:p>
        </p:txBody>
      </p:sp>
      <p:grpSp>
        <p:nvGrpSpPr>
          <p:cNvPr id="12" name="Group 11">
            <a:extLst>
              <a:ext uri="{FF2B5EF4-FFF2-40B4-BE49-F238E27FC236}">
                <a16:creationId xmlns:a16="http://schemas.microsoft.com/office/drawing/2014/main" id="{45AC50FE-5467-4AE7-991D-04B819783F14}"/>
              </a:ext>
            </a:extLst>
          </p:cNvPr>
          <p:cNvGrpSpPr/>
          <p:nvPr/>
        </p:nvGrpSpPr>
        <p:grpSpPr>
          <a:xfrm>
            <a:off x="1149538" y="3470706"/>
            <a:ext cx="9892924" cy="2694598"/>
            <a:chOff x="1262273" y="3470706"/>
            <a:chExt cx="9892924" cy="2694598"/>
          </a:xfrm>
        </p:grpSpPr>
        <p:sp>
          <p:nvSpPr>
            <p:cNvPr id="29" name="TextBox 28">
              <a:extLst>
                <a:ext uri="{FF2B5EF4-FFF2-40B4-BE49-F238E27FC236}">
                  <a16:creationId xmlns:a16="http://schemas.microsoft.com/office/drawing/2014/main" id="{50E498F2-2E42-421D-984C-89C4591B505F}"/>
                </a:ext>
              </a:extLst>
            </p:cNvPr>
            <p:cNvSpPr txBox="1"/>
            <p:nvPr/>
          </p:nvSpPr>
          <p:spPr>
            <a:xfrm>
              <a:off x="5834273" y="3470706"/>
              <a:ext cx="748924" cy="369332"/>
            </a:xfrm>
            <a:prstGeom prst="rect">
              <a:avLst/>
            </a:prstGeom>
            <a:noFill/>
          </p:spPr>
          <p:txBody>
            <a:bodyPr wrap="none" rtlCol="0">
              <a:spAutoFit/>
            </a:bodyPr>
            <a:lstStyle/>
            <a:p>
              <a:pPr algn="ctr"/>
              <a:r>
                <a:rPr lang="en-US" altLang="zh-CN" b="1" dirty="0">
                  <a:solidFill>
                    <a:prstClr val="black"/>
                  </a:solidFill>
                  <a:latin typeface="Arial" panose="020B0604020202020204" pitchFamily="34" charset="0"/>
                  <a:ea typeface="Microsoft JhengHei" panose="020B0604030504040204" pitchFamily="34" charset="-120"/>
                  <a:cs typeface="Arial" panose="020B0604020202020204" pitchFamily="34" charset="0"/>
                </a:rPr>
                <a:t>Hash</a:t>
              </a:r>
              <a:endParaRPr lang="en-US" b="1" dirty="0">
                <a:solidFill>
                  <a:prstClr val="black"/>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30" name="TextBox 29">
              <a:extLst>
                <a:ext uri="{FF2B5EF4-FFF2-40B4-BE49-F238E27FC236}">
                  <a16:creationId xmlns:a16="http://schemas.microsoft.com/office/drawing/2014/main" id="{BDC1CA04-CBAB-4785-88C3-9E452CA6B41D}"/>
                </a:ext>
              </a:extLst>
            </p:cNvPr>
            <p:cNvSpPr txBox="1"/>
            <p:nvPr/>
          </p:nvSpPr>
          <p:spPr>
            <a:xfrm>
              <a:off x="9541559" y="3470706"/>
              <a:ext cx="941283" cy="369332"/>
            </a:xfrm>
            <a:prstGeom prst="rect">
              <a:avLst/>
            </a:prstGeom>
            <a:noFill/>
          </p:spPr>
          <p:txBody>
            <a:bodyPr wrap="none" rtlCol="0">
              <a:spAutoFit/>
            </a:bodyPr>
            <a:lstStyle/>
            <a:p>
              <a:pPr algn="ctr"/>
              <a:r>
                <a:rPr lang="en-US" b="1" dirty="0">
                  <a:solidFill>
                    <a:prstClr val="black"/>
                  </a:solidFill>
                  <a:latin typeface="Arial" panose="020B0604020202020204" pitchFamily="34" charset="0"/>
                  <a:ea typeface="Microsoft JhengHei" panose="020B0604030504040204" pitchFamily="34" charset="-120"/>
                  <a:cs typeface="Arial" panose="020B0604020202020204" pitchFamily="34" charset="0"/>
                </a:rPr>
                <a:t>Output</a:t>
              </a:r>
            </a:p>
          </p:txBody>
        </p:sp>
        <p:sp>
          <p:nvSpPr>
            <p:cNvPr id="31" name="TextBox 30">
              <a:extLst>
                <a:ext uri="{FF2B5EF4-FFF2-40B4-BE49-F238E27FC236}">
                  <a16:creationId xmlns:a16="http://schemas.microsoft.com/office/drawing/2014/main" id="{95F81C76-1525-47B1-8FCE-B153EDD365BA}"/>
                </a:ext>
              </a:extLst>
            </p:cNvPr>
            <p:cNvSpPr txBox="1"/>
            <p:nvPr/>
          </p:nvSpPr>
          <p:spPr>
            <a:xfrm>
              <a:off x="2030810" y="3470706"/>
              <a:ext cx="748923" cy="369332"/>
            </a:xfrm>
            <a:prstGeom prst="rect">
              <a:avLst/>
            </a:prstGeom>
            <a:noFill/>
          </p:spPr>
          <p:txBody>
            <a:bodyPr wrap="none" rtlCol="0">
              <a:spAutoFit/>
            </a:bodyPr>
            <a:lstStyle/>
            <a:p>
              <a:pPr algn="ctr"/>
              <a:r>
                <a:rPr lang="en-US" b="1" dirty="0">
                  <a:solidFill>
                    <a:prstClr val="black"/>
                  </a:solidFill>
                  <a:latin typeface="Arial" panose="020B0604020202020204" pitchFamily="34" charset="0"/>
                  <a:ea typeface="Microsoft JhengHei" panose="020B0604030504040204" pitchFamily="34" charset="-120"/>
                  <a:cs typeface="Arial" panose="020B0604020202020204" pitchFamily="34" charset="0"/>
                </a:rPr>
                <a:t>Input</a:t>
              </a:r>
            </a:p>
          </p:txBody>
        </p:sp>
        <p:sp>
          <p:nvSpPr>
            <p:cNvPr id="32" name="Rectangle 31">
              <a:extLst>
                <a:ext uri="{FF2B5EF4-FFF2-40B4-BE49-F238E27FC236}">
                  <a16:creationId xmlns:a16="http://schemas.microsoft.com/office/drawing/2014/main" id="{99DD7908-7285-44B3-A669-BB714BBE77E8}"/>
                </a:ext>
              </a:extLst>
            </p:cNvPr>
            <p:cNvSpPr/>
            <p:nvPr/>
          </p:nvSpPr>
          <p:spPr>
            <a:xfrm>
              <a:off x="5065735" y="3840038"/>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33" name="Rectangle 32">
              <a:extLst>
                <a:ext uri="{FF2B5EF4-FFF2-40B4-BE49-F238E27FC236}">
                  <a16:creationId xmlns:a16="http://schemas.microsoft.com/office/drawing/2014/main" id="{EEFA3534-0549-4CA9-AB9D-70C11B32522E}"/>
                </a:ext>
              </a:extLst>
            </p:cNvPr>
            <p:cNvSpPr/>
            <p:nvPr/>
          </p:nvSpPr>
          <p:spPr>
            <a:xfrm>
              <a:off x="8869197" y="3840038"/>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2EGS 4VB5 B7XW</a:t>
              </a:r>
            </a:p>
          </p:txBody>
        </p:sp>
        <p:sp>
          <p:nvSpPr>
            <p:cNvPr id="34" name="Rectangle 33">
              <a:extLst>
                <a:ext uri="{FF2B5EF4-FFF2-40B4-BE49-F238E27FC236}">
                  <a16:creationId xmlns:a16="http://schemas.microsoft.com/office/drawing/2014/main" id="{717E184B-2C84-4350-9368-EF600C3F9AC2}"/>
                </a:ext>
              </a:extLst>
            </p:cNvPr>
            <p:cNvSpPr/>
            <p:nvPr/>
          </p:nvSpPr>
          <p:spPr>
            <a:xfrm>
              <a:off x="1262273" y="3840038"/>
              <a:ext cx="2286000" cy="457200"/>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China</a:t>
              </a:r>
            </a:p>
          </p:txBody>
        </p:sp>
        <p:cxnSp>
          <p:nvCxnSpPr>
            <p:cNvPr id="35" name="Straight Arrow Connector 34">
              <a:extLst>
                <a:ext uri="{FF2B5EF4-FFF2-40B4-BE49-F238E27FC236}">
                  <a16:creationId xmlns:a16="http://schemas.microsoft.com/office/drawing/2014/main" id="{2642F8CE-C084-4EF8-86BA-FE067345E135}"/>
                </a:ext>
              </a:extLst>
            </p:cNvPr>
            <p:cNvCxnSpPr>
              <a:stCxn id="34" idx="3"/>
              <a:endCxn id="32" idx="1"/>
            </p:cNvCxnSpPr>
            <p:nvPr/>
          </p:nvCxnSpPr>
          <p:spPr>
            <a:xfrm>
              <a:off x="3548273" y="4068638"/>
              <a:ext cx="1517462" cy="0"/>
            </a:xfrm>
            <a:prstGeom prst="straightConnector1">
              <a:avLst/>
            </a:prstGeom>
            <a:noFill/>
            <a:ln w="19050" cap="flat" cmpd="sng" algn="ctr">
              <a:solidFill>
                <a:srgbClr val="4F81BD">
                  <a:shade val="95000"/>
                  <a:satMod val="105000"/>
                </a:srgbClr>
              </a:solidFill>
              <a:prstDash val="solid"/>
              <a:tailEnd type="triangle" w="lg" len="lg"/>
            </a:ln>
            <a:effectLst/>
          </p:spPr>
        </p:cxnSp>
        <p:cxnSp>
          <p:nvCxnSpPr>
            <p:cNvPr id="36" name="Straight Arrow Connector 35">
              <a:extLst>
                <a:ext uri="{FF2B5EF4-FFF2-40B4-BE49-F238E27FC236}">
                  <a16:creationId xmlns:a16="http://schemas.microsoft.com/office/drawing/2014/main" id="{B40E4BCC-D4BB-484D-BA53-CF3DDDF9859C}"/>
                </a:ext>
              </a:extLst>
            </p:cNvPr>
            <p:cNvCxnSpPr>
              <a:stCxn id="32" idx="3"/>
              <a:endCxn id="33" idx="1"/>
            </p:cNvCxnSpPr>
            <p:nvPr/>
          </p:nvCxnSpPr>
          <p:spPr>
            <a:xfrm>
              <a:off x="7351735" y="4068638"/>
              <a:ext cx="1517462" cy="0"/>
            </a:xfrm>
            <a:prstGeom prst="straightConnector1">
              <a:avLst/>
            </a:prstGeom>
            <a:noFill/>
            <a:ln w="19050" cap="flat" cmpd="sng" algn="ctr">
              <a:solidFill>
                <a:srgbClr val="9BBB59"/>
              </a:solidFill>
              <a:prstDash val="solid"/>
              <a:tailEnd type="triangle" w="lg" len="lg"/>
            </a:ln>
            <a:effectLst/>
          </p:spPr>
        </p:cxnSp>
        <p:sp>
          <p:nvSpPr>
            <p:cNvPr id="37" name="Rectangle 36">
              <a:extLst>
                <a:ext uri="{FF2B5EF4-FFF2-40B4-BE49-F238E27FC236}">
                  <a16:creationId xmlns:a16="http://schemas.microsoft.com/office/drawing/2014/main" id="{A8E709F7-435F-4542-B5F2-A3CCB007FFEA}"/>
                </a:ext>
              </a:extLst>
            </p:cNvPr>
            <p:cNvSpPr/>
            <p:nvPr/>
          </p:nvSpPr>
          <p:spPr>
            <a:xfrm>
              <a:off x="5065735" y="5085416"/>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38" name="Rectangle 37">
              <a:extLst>
                <a:ext uri="{FF2B5EF4-FFF2-40B4-BE49-F238E27FC236}">
                  <a16:creationId xmlns:a16="http://schemas.microsoft.com/office/drawing/2014/main" id="{3656950D-5042-4F40-B087-54BC981D558C}"/>
                </a:ext>
              </a:extLst>
            </p:cNvPr>
            <p:cNvSpPr/>
            <p:nvPr/>
          </p:nvSpPr>
          <p:spPr>
            <a:xfrm>
              <a:off x="8869197" y="5085416"/>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4SNQ PR2B TQOU</a:t>
              </a:r>
            </a:p>
          </p:txBody>
        </p:sp>
        <p:sp>
          <p:nvSpPr>
            <p:cNvPr id="39" name="Rectangle 38">
              <a:extLst>
                <a:ext uri="{FF2B5EF4-FFF2-40B4-BE49-F238E27FC236}">
                  <a16:creationId xmlns:a16="http://schemas.microsoft.com/office/drawing/2014/main" id="{031C56E9-CF31-428D-AAC4-8DCACB51AACF}"/>
                </a:ext>
              </a:extLst>
            </p:cNvPr>
            <p:cNvSpPr/>
            <p:nvPr/>
          </p:nvSpPr>
          <p:spPr>
            <a:xfrm>
              <a:off x="1262273" y="5085416"/>
              <a:ext cx="2286000" cy="457200"/>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is Hong Kong</a:t>
              </a:r>
            </a:p>
          </p:txBody>
        </p:sp>
        <p:cxnSp>
          <p:nvCxnSpPr>
            <p:cNvPr id="40" name="Straight Arrow Connector 39">
              <a:extLst>
                <a:ext uri="{FF2B5EF4-FFF2-40B4-BE49-F238E27FC236}">
                  <a16:creationId xmlns:a16="http://schemas.microsoft.com/office/drawing/2014/main" id="{BDE6A894-3C7B-42AB-A48B-3AD5575108FE}"/>
                </a:ext>
              </a:extLst>
            </p:cNvPr>
            <p:cNvCxnSpPr>
              <a:stCxn id="39" idx="3"/>
              <a:endCxn id="37" idx="1"/>
            </p:cNvCxnSpPr>
            <p:nvPr/>
          </p:nvCxnSpPr>
          <p:spPr>
            <a:xfrm>
              <a:off x="3548273" y="5314016"/>
              <a:ext cx="1517462" cy="0"/>
            </a:xfrm>
            <a:prstGeom prst="straightConnector1">
              <a:avLst/>
            </a:prstGeom>
            <a:noFill/>
            <a:ln w="19050" cap="flat" cmpd="sng" algn="ctr">
              <a:solidFill>
                <a:srgbClr val="4F81BD">
                  <a:shade val="95000"/>
                  <a:satMod val="105000"/>
                </a:srgbClr>
              </a:solidFill>
              <a:prstDash val="solid"/>
              <a:tailEnd type="triangle" w="lg" len="lg"/>
            </a:ln>
            <a:effectLst/>
          </p:spPr>
        </p:cxnSp>
        <p:cxnSp>
          <p:nvCxnSpPr>
            <p:cNvPr id="41" name="Straight Arrow Connector 40">
              <a:extLst>
                <a:ext uri="{FF2B5EF4-FFF2-40B4-BE49-F238E27FC236}">
                  <a16:creationId xmlns:a16="http://schemas.microsoft.com/office/drawing/2014/main" id="{281E462D-0A5C-4F0A-85B3-20B9887051F0}"/>
                </a:ext>
              </a:extLst>
            </p:cNvPr>
            <p:cNvCxnSpPr>
              <a:stCxn id="37" idx="3"/>
              <a:endCxn id="38" idx="1"/>
            </p:cNvCxnSpPr>
            <p:nvPr/>
          </p:nvCxnSpPr>
          <p:spPr>
            <a:xfrm>
              <a:off x="7351735" y="5314016"/>
              <a:ext cx="1517462" cy="0"/>
            </a:xfrm>
            <a:prstGeom prst="straightConnector1">
              <a:avLst/>
            </a:prstGeom>
            <a:noFill/>
            <a:ln w="19050" cap="flat" cmpd="sng" algn="ctr">
              <a:solidFill>
                <a:srgbClr val="9BBB59"/>
              </a:solidFill>
              <a:prstDash val="solid"/>
              <a:tailEnd type="triangle" w="lg" len="lg"/>
            </a:ln>
            <a:effectLst/>
          </p:spPr>
        </p:cxnSp>
        <p:sp>
          <p:nvSpPr>
            <p:cNvPr id="42" name="Rectangle 41">
              <a:extLst>
                <a:ext uri="{FF2B5EF4-FFF2-40B4-BE49-F238E27FC236}">
                  <a16:creationId xmlns:a16="http://schemas.microsoft.com/office/drawing/2014/main" id="{0871FEF5-8E69-4009-A566-9B0D0EE69E33}"/>
                </a:ext>
              </a:extLst>
            </p:cNvPr>
            <p:cNvSpPr/>
            <p:nvPr/>
          </p:nvSpPr>
          <p:spPr>
            <a:xfrm>
              <a:off x="5065735" y="5708104"/>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43" name="Rectangle 42">
              <a:extLst>
                <a:ext uri="{FF2B5EF4-FFF2-40B4-BE49-F238E27FC236}">
                  <a16:creationId xmlns:a16="http://schemas.microsoft.com/office/drawing/2014/main" id="{307A05E5-E99E-4AC5-8928-35145FB15D4A}"/>
                </a:ext>
              </a:extLst>
            </p:cNvPr>
            <p:cNvSpPr/>
            <p:nvPr/>
          </p:nvSpPr>
          <p:spPr>
            <a:xfrm>
              <a:off x="8869197" y="5708104"/>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FDO8 1JGI QP8E</a:t>
              </a:r>
            </a:p>
          </p:txBody>
        </p:sp>
        <p:sp>
          <p:nvSpPr>
            <p:cNvPr id="44" name="Rectangle 43">
              <a:extLst>
                <a:ext uri="{FF2B5EF4-FFF2-40B4-BE49-F238E27FC236}">
                  <a16:creationId xmlns:a16="http://schemas.microsoft.com/office/drawing/2014/main" id="{5D0E5BAE-7506-48DC-ADAA-FFBCDD0271E0}"/>
                </a:ext>
              </a:extLst>
            </p:cNvPr>
            <p:cNvSpPr/>
            <p:nvPr/>
          </p:nvSpPr>
          <p:spPr>
            <a:xfrm>
              <a:off x="1262273" y="5708104"/>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Tis is Hong Kong</a:t>
              </a:r>
            </a:p>
          </p:txBody>
        </p:sp>
        <p:cxnSp>
          <p:nvCxnSpPr>
            <p:cNvPr id="45" name="Straight Arrow Connector 44">
              <a:extLst>
                <a:ext uri="{FF2B5EF4-FFF2-40B4-BE49-F238E27FC236}">
                  <a16:creationId xmlns:a16="http://schemas.microsoft.com/office/drawing/2014/main" id="{A3A59CDF-F691-4354-8AEF-C50AD703FFBC}"/>
                </a:ext>
              </a:extLst>
            </p:cNvPr>
            <p:cNvCxnSpPr>
              <a:stCxn id="44" idx="3"/>
              <a:endCxn id="42" idx="1"/>
            </p:cNvCxnSpPr>
            <p:nvPr/>
          </p:nvCxnSpPr>
          <p:spPr>
            <a:xfrm>
              <a:off x="3548273" y="5936704"/>
              <a:ext cx="1517462" cy="0"/>
            </a:xfrm>
            <a:prstGeom prst="straightConnector1">
              <a:avLst/>
            </a:prstGeom>
            <a:noFill/>
            <a:ln w="19050" cap="flat" cmpd="sng" algn="ctr">
              <a:solidFill>
                <a:srgbClr val="C0504D"/>
              </a:solidFill>
              <a:prstDash val="solid"/>
              <a:tailEnd type="triangle" w="lg" len="lg"/>
            </a:ln>
            <a:effectLst/>
          </p:spPr>
        </p:cxnSp>
        <p:cxnSp>
          <p:nvCxnSpPr>
            <p:cNvPr id="46" name="Straight Arrow Connector 45">
              <a:extLst>
                <a:ext uri="{FF2B5EF4-FFF2-40B4-BE49-F238E27FC236}">
                  <a16:creationId xmlns:a16="http://schemas.microsoft.com/office/drawing/2014/main" id="{10CAC7F0-9E90-4624-AB2F-FAC9FE668979}"/>
                </a:ext>
              </a:extLst>
            </p:cNvPr>
            <p:cNvCxnSpPr>
              <a:stCxn id="42" idx="3"/>
              <a:endCxn id="43" idx="1"/>
            </p:cNvCxnSpPr>
            <p:nvPr/>
          </p:nvCxnSpPr>
          <p:spPr>
            <a:xfrm>
              <a:off x="7351735" y="5936704"/>
              <a:ext cx="1517462" cy="0"/>
            </a:xfrm>
            <a:prstGeom prst="straightConnector1">
              <a:avLst/>
            </a:prstGeom>
            <a:noFill/>
            <a:ln w="19050" cap="flat" cmpd="sng" algn="ctr">
              <a:solidFill>
                <a:srgbClr val="9BBB59"/>
              </a:solidFill>
              <a:prstDash val="solid"/>
              <a:tailEnd type="triangle" w="lg" len="lg"/>
            </a:ln>
            <a:effectLst/>
          </p:spPr>
        </p:cxnSp>
        <p:sp>
          <p:nvSpPr>
            <p:cNvPr id="47" name="Rectangle 46">
              <a:extLst>
                <a:ext uri="{FF2B5EF4-FFF2-40B4-BE49-F238E27FC236}">
                  <a16:creationId xmlns:a16="http://schemas.microsoft.com/office/drawing/2014/main" id="{52B13D97-25A9-4878-9A84-229B45A86F9F}"/>
                </a:ext>
              </a:extLst>
            </p:cNvPr>
            <p:cNvSpPr/>
            <p:nvPr/>
          </p:nvSpPr>
          <p:spPr>
            <a:xfrm>
              <a:off x="5065735" y="4462727"/>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48" name="Rectangle 47">
              <a:extLst>
                <a:ext uri="{FF2B5EF4-FFF2-40B4-BE49-F238E27FC236}">
                  <a16:creationId xmlns:a16="http://schemas.microsoft.com/office/drawing/2014/main" id="{AA62FF5E-3DFB-44CC-AC15-B4F7FA6A1864}"/>
                </a:ext>
              </a:extLst>
            </p:cNvPr>
            <p:cNvSpPr/>
            <p:nvPr/>
          </p:nvSpPr>
          <p:spPr>
            <a:xfrm>
              <a:off x="8869197" y="4462727"/>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AV7X 6BNM K3RH</a:t>
              </a:r>
            </a:p>
          </p:txBody>
        </p:sp>
        <p:sp>
          <p:nvSpPr>
            <p:cNvPr id="49" name="Rectangle 48">
              <a:extLst>
                <a:ext uri="{FF2B5EF4-FFF2-40B4-BE49-F238E27FC236}">
                  <a16:creationId xmlns:a16="http://schemas.microsoft.com/office/drawing/2014/main" id="{A470E991-F274-4749-BAD5-828D23212EA7}"/>
                </a:ext>
              </a:extLst>
            </p:cNvPr>
            <p:cNvSpPr/>
            <p:nvPr/>
          </p:nvSpPr>
          <p:spPr>
            <a:xfrm>
              <a:off x="1262273" y="4462727"/>
              <a:ext cx="2286000" cy="457200"/>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RMB 100 million</a:t>
              </a:r>
            </a:p>
          </p:txBody>
        </p:sp>
        <p:cxnSp>
          <p:nvCxnSpPr>
            <p:cNvPr id="50" name="Straight Arrow Connector 49">
              <a:extLst>
                <a:ext uri="{FF2B5EF4-FFF2-40B4-BE49-F238E27FC236}">
                  <a16:creationId xmlns:a16="http://schemas.microsoft.com/office/drawing/2014/main" id="{BFB9796F-D0E0-4AB0-A3E0-14E9AAF6D647}"/>
                </a:ext>
              </a:extLst>
            </p:cNvPr>
            <p:cNvCxnSpPr>
              <a:stCxn id="49" idx="3"/>
              <a:endCxn id="47" idx="1"/>
            </p:cNvCxnSpPr>
            <p:nvPr/>
          </p:nvCxnSpPr>
          <p:spPr>
            <a:xfrm>
              <a:off x="3548273" y="4691327"/>
              <a:ext cx="1517462" cy="0"/>
            </a:xfrm>
            <a:prstGeom prst="straightConnector1">
              <a:avLst/>
            </a:prstGeom>
            <a:noFill/>
            <a:ln w="19050" cap="flat" cmpd="sng" algn="ctr">
              <a:solidFill>
                <a:srgbClr val="4F81BD">
                  <a:shade val="95000"/>
                  <a:satMod val="105000"/>
                </a:srgbClr>
              </a:solidFill>
              <a:prstDash val="solid"/>
              <a:tailEnd type="triangle" w="lg" len="lg"/>
            </a:ln>
            <a:effectLst/>
          </p:spPr>
        </p:cxnSp>
        <p:cxnSp>
          <p:nvCxnSpPr>
            <p:cNvPr id="51" name="Straight Arrow Connector 50">
              <a:extLst>
                <a:ext uri="{FF2B5EF4-FFF2-40B4-BE49-F238E27FC236}">
                  <a16:creationId xmlns:a16="http://schemas.microsoft.com/office/drawing/2014/main" id="{740F460C-0462-4240-AE1E-59204F4F22DA}"/>
                </a:ext>
              </a:extLst>
            </p:cNvPr>
            <p:cNvCxnSpPr>
              <a:stCxn id="47" idx="3"/>
              <a:endCxn id="48" idx="1"/>
            </p:cNvCxnSpPr>
            <p:nvPr/>
          </p:nvCxnSpPr>
          <p:spPr>
            <a:xfrm>
              <a:off x="7351735" y="4691327"/>
              <a:ext cx="1517462" cy="0"/>
            </a:xfrm>
            <a:prstGeom prst="straightConnector1">
              <a:avLst/>
            </a:prstGeom>
            <a:noFill/>
            <a:ln w="19050" cap="flat" cmpd="sng" algn="ctr">
              <a:solidFill>
                <a:srgbClr val="9BBB59"/>
              </a:solidFill>
              <a:prstDash val="solid"/>
              <a:tailEnd type="triangle" w="lg" len="lg"/>
            </a:ln>
            <a:effectLst/>
          </p:spPr>
        </p:cxnSp>
      </p:grpSp>
      <p:grpSp>
        <p:nvGrpSpPr>
          <p:cNvPr id="13" name="Group 12">
            <a:extLst>
              <a:ext uri="{FF2B5EF4-FFF2-40B4-BE49-F238E27FC236}">
                <a16:creationId xmlns:a16="http://schemas.microsoft.com/office/drawing/2014/main" id="{60D9D542-6909-4521-9342-3D3266BC7852}"/>
              </a:ext>
            </a:extLst>
          </p:cNvPr>
          <p:cNvGrpSpPr/>
          <p:nvPr/>
        </p:nvGrpSpPr>
        <p:grpSpPr>
          <a:xfrm>
            <a:off x="903198" y="1628810"/>
            <a:ext cx="10385604" cy="1754326"/>
            <a:chOff x="723900" y="1628810"/>
            <a:chExt cx="10385604" cy="1754326"/>
          </a:xfrm>
        </p:grpSpPr>
        <p:sp>
          <p:nvSpPr>
            <p:cNvPr id="52" name="TextBox 51">
              <a:extLst>
                <a:ext uri="{FF2B5EF4-FFF2-40B4-BE49-F238E27FC236}">
                  <a16:creationId xmlns:a16="http://schemas.microsoft.com/office/drawing/2014/main" id="{56F418E3-9E97-4CA0-8D1F-B43F9641EAF7}"/>
                </a:ext>
              </a:extLst>
            </p:cNvPr>
            <p:cNvSpPr txBox="1"/>
            <p:nvPr/>
          </p:nvSpPr>
          <p:spPr>
            <a:xfrm>
              <a:off x="723900" y="1628810"/>
              <a:ext cx="1914346" cy="1754326"/>
            </a:xfrm>
            <a:prstGeom prst="rect">
              <a:avLst/>
            </a:prstGeom>
            <a:solidFill>
              <a:schemeClr val="accent5">
                <a:lumMod val="20000"/>
                <a:lumOff val="80000"/>
              </a:schemeClr>
            </a:solidFill>
          </p:spPr>
          <p:txBody>
            <a:bodyPr wrap="square" rtlCol="0">
              <a:spAutoFit/>
            </a:bodyPr>
            <a:lstStyle/>
            <a:p>
              <a:r>
                <a:rPr lang="en-US" b="1" dirty="0">
                  <a:latin typeface="Arial" panose="020B0604020202020204" pitchFamily="34" charset="0"/>
                  <a:cs typeface="Arial" panose="020B0604020202020204" pitchFamily="34" charset="0"/>
                </a:rPr>
                <a:t>Hash Function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Any function that can be used to map data of arbitrary size to a fixed size</a:t>
              </a:r>
            </a:p>
          </p:txBody>
        </p:sp>
        <p:sp>
          <p:nvSpPr>
            <p:cNvPr id="53" name="TextBox 52">
              <a:extLst>
                <a:ext uri="{FF2B5EF4-FFF2-40B4-BE49-F238E27FC236}">
                  <a16:creationId xmlns:a16="http://schemas.microsoft.com/office/drawing/2014/main" id="{AE46C578-D569-4EF9-B9DC-02C97AA9E79B}"/>
                </a:ext>
              </a:extLst>
            </p:cNvPr>
            <p:cNvSpPr txBox="1"/>
            <p:nvPr/>
          </p:nvSpPr>
          <p:spPr>
            <a:xfrm>
              <a:off x="2638246" y="1628810"/>
              <a:ext cx="5883454" cy="1754326"/>
            </a:xfrm>
            <a:prstGeom prst="rect">
              <a:avLst/>
            </a:prstGeom>
            <a:solidFill>
              <a:schemeClr val="accent6">
                <a:lumMod val="20000"/>
                <a:lumOff val="80000"/>
              </a:schemeClr>
            </a:solidFill>
          </p:spPr>
          <p:txBody>
            <a:bodyPr wrap="square" rtlCol="0">
              <a:spAutoFit/>
            </a:bodyPr>
            <a:lstStyle/>
            <a:p>
              <a:r>
                <a:rPr lang="en-US" b="1" dirty="0">
                  <a:latin typeface="Arial" panose="020B0604020202020204" pitchFamily="34" charset="0"/>
                  <a:cs typeface="Arial" panose="020B0604020202020204" pitchFamily="34" charset="0"/>
                </a:rPr>
                <a:t>Properties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Extremely easy to calculate a hash for any given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Extremely computationally difficult to calculate an alphanumeric text that has a given hash</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Extremely unlikely that two slightly different messages will have the same hash</a:t>
              </a:r>
            </a:p>
          </p:txBody>
        </p:sp>
        <p:sp>
          <p:nvSpPr>
            <p:cNvPr id="54" name="TextBox 53">
              <a:extLst>
                <a:ext uri="{FF2B5EF4-FFF2-40B4-BE49-F238E27FC236}">
                  <a16:creationId xmlns:a16="http://schemas.microsoft.com/office/drawing/2014/main" id="{6E03A5C9-EAD7-4DC2-B69C-4067A329E975}"/>
                </a:ext>
              </a:extLst>
            </p:cNvPr>
            <p:cNvSpPr txBox="1"/>
            <p:nvPr/>
          </p:nvSpPr>
          <p:spPr>
            <a:xfrm>
              <a:off x="8521700" y="1628810"/>
              <a:ext cx="2587804" cy="1754326"/>
            </a:xfrm>
            <a:prstGeom prst="rect">
              <a:avLst/>
            </a:prstGeom>
            <a:solidFill>
              <a:schemeClr val="accent1">
                <a:lumMod val="20000"/>
                <a:lumOff val="80000"/>
              </a:schemeClr>
            </a:solidFill>
          </p:spPr>
          <p:txBody>
            <a:bodyPr wrap="square" rtlCol="0">
              <a:spAutoFit/>
            </a:bodyPr>
            <a:lstStyle/>
            <a:p>
              <a:r>
                <a:rPr lang="en-US" b="1" dirty="0">
                  <a:latin typeface="Arial" panose="020B0604020202020204" pitchFamily="34" charset="0"/>
                  <a:cs typeface="Arial" panose="020B0604020202020204" pitchFamily="34" charset="0"/>
                </a:rPr>
                <a:t>Bitcoin Hash</a:t>
              </a:r>
            </a:p>
            <a:p>
              <a:r>
                <a:rPr lang="en-US" dirty="0">
                  <a:latin typeface="Arial" panose="020B0604020202020204" pitchFamily="34" charset="0"/>
                  <a:cs typeface="Arial" panose="020B0604020202020204" pitchFamily="34" charset="0"/>
                </a:rPr>
                <a:t>Secure Hash Algorithm</a:t>
              </a:r>
            </a:p>
            <a:p>
              <a:r>
                <a:rPr lang="en-US" dirty="0">
                  <a:latin typeface="Arial" panose="020B0604020202020204" pitchFamily="34" charset="0"/>
                  <a:cs typeface="Arial" panose="020B0604020202020204" pitchFamily="34" charset="0"/>
                </a:rPr>
                <a:t>Member of the SHA-2 cryptographic hash functions used in Bitcoin by NSA</a:t>
              </a:r>
              <a:r>
                <a:rPr lang="en-US" baseline="30000" dirty="0">
                  <a:latin typeface="Arial" panose="020B0604020202020204" pitchFamily="34" charset="0"/>
                  <a:cs typeface="Arial" panose="020B0604020202020204" pitchFamily="34" charset="0"/>
                </a:rPr>
                <a:t>1</a:t>
              </a:r>
            </a:p>
          </p:txBody>
        </p:sp>
      </p:grpSp>
      <p:sp>
        <p:nvSpPr>
          <p:cNvPr id="56" name="TextBox 55">
            <a:extLst>
              <a:ext uri="{FF2B5EF4-FFF2-40B4-BE49-F238E27FC236}">
                <a16:creationId xmlns:a16="http://schemas.microsoft.com/office/drawing/2014/main" id="{2C22EA84-DD34-4021-B4B5-23D66A4A6FE8}"/>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40B1914A-27C2-4E6E-A641-98CAB48F7896}"/>
              </a:ext>
            </a:extLst>
          </p:cNvPr>
          <p:cNvSpPr>
            <a:spLocks noGrp="1"/>
          </p:cNvSpPr>
          <p:nvPr>
            <p:ph type="sldNum" sz="quarter" idx="12"/>
          </p:nvPr>
        </p:nvSpPr>
        <p:spPr/>
        <p:txBody>
          <a:bodyPr/>
          <a:lstStyle/>
          <a:p>
            <a:fld id="{C561A1FA-AF8D-40D5-924F-60D3B98E3498}" type="slidenum">
              <a:rPr lang="en-US" smtClean="0"/>
              <a:t>12</a:t>
            </a:fld>
            <a:endParaRPr lang="en-US"/>
          </a:p>
        </p:txBody>
      </p:sp>
    </p:spTree>
    <p:extLst>
      <p:ext uri="{BB962C8B-B14F-4D97-AF65-F5344CB8AC3E}">
        <p14:creationId xmlns:p14="http://schemas.microsoft.com/office/powerpoint/2010/main" val="36031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0E2-8414-470D-A820-9AB56074A3ED}"/>
              </a:ext>
            </a:extLst>
          </p:cNvPr>
          <p:cNvSpPr>
            <a:spLocks noGrp="1"/>
          </p:cNvSpPr>
          <p:nvPr>
            <p:ph type="title"/>
          </p:nvPr>
        </p:nvSpPr>
        <p:spPr>
          <a:xfrm>
            <a:off x="838200" y="365125"/>
            <a:ext cx="10515600" cy="1325563"/>
          </a:xfrm>
        </p:spPr>
        <p:txBody>
          <a:bodyPr/>
          <a:lstStyle/>
          <a:p>
            <a:r>
              <a:rPr lang="en-US" dirty="0"/>
              <a:t>Block + Hash Function</a:t>
            </a:r>
          </a:p>
        </p:txBody>
      </p:sp>
      <p:sp>
        <p:nvSpPr>
          <p:cNvPr id="20" name="Rectangle: Rounded Corners 19">
            <a:extLst>
              <a:ext uri="{FF2B5EF4-FFF2-40B4-BE49-F238E27FC236}">
                <a16:creationId xmlns:a16="http://schemas.microsoft.com/office/drawing/2014/main" id="{C35DC1EE-E071-432D-9C3F-452EA1FCF70D}"/>
              </a:ext>
            </a:extLst>
          </p:cNvPr>
          <p:cNvSpPr/>
          <p:nvPr/>
        </p:nvSpPr>
        <p:spPr>
          <a:xfrm>
            <a:off x="5079128" y="2086041"/>
            <a:ext cx="1885585" cy="2827604"/>
          </a:xfrm>
          <a:prstGeom prst="roundRect">
            <a:avLst>
              <a:gd name="adj" fmla="val 7372"/>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D5A9915E-23AD-4323-B640-ABF3ADCE704A}"/>
              </a:ext>
            </a:extLst>
          </p:cNvPr>
          <p:cNvSpPr/>
          <p:nvPr/>
        </p:nvSpPr>
        <p:spPr>
          <a:xfrm>
            <a:off x="2200334" y="2086041"/>
            <a:ext cx="2742417"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99D4BB08-1BEE-4A38-B8BF-046016046BAE}"/>
              </a:ext>
            </a:extLst>
          </p:cNvPr>
          <p:cNvSpPr/>
          <p:nvPr/>
        </p:nvSpPr>
        <p:spPr>
          <a:xfrm>
            <a:off x="2428542" y="2327810"/>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4C8A049-00D3-4016-A099-348760A21795}"/>
              </a:ext>
            </a:extLst>
          </p:cNvPr>
          <p:cNvSpPr/>
          <p:nvPr/>
        </p:nvSpPr>
        <p:spPr>
          <a:xfrm>
            <a:off x="2428542" y="5271035"/>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6CB25170-2637-4401-8826-CE86A6E6AE70}"/>
              </a:ext>
            </a:extLst>
          </p:cNvPr>
          <p:cNvSpPr/>
          <p:nvPr/>
        </p:nvSpPr>
        <p:spPr>
          <a:xfrm>
            <a:off x="2428542" y="2918868"/>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98843AE-6C6F-4F7D-92C0-9CD77C5FF603}"/>
              </a:ext>
            </a:extLst>
          </p:cNvPr>
          <p:cNvSpPr/>
          <p:nvPr/>
        </p:nvSpPr>
        <p:spPr>
          <a:xfrm>
            <a:off x="2428542" y="3359145"/>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CE6456A2-1C01-42E7-875A-89258DC47DC4}"/>
              </a:ext>
            </a:extLst>
          </p:cNvPr>
          <p:cNvSpPr/>
          <p:nvPr/>
        </p:nvSpPr>
        <p:spPr>
          <a:xfrm>
            <a:off x="2428542" y="3799422"/>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100A9CEB-B955-47CB-9F7C-E8D39EA10F1E}"/>
              </a:ext>
            </a:extLst>
          </p:cNvPr>
          <p:cNvSpPr/>
          <p:nvPr/>
        </p:nvSpPr>
        <p:spPr>
          <a:xfrm>
            <a:off x="2428542" y="4239699"/>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75332EB0-4FE3-4155-A8F0-51121A823D23}"/>
              </a:ext>
            </a:extLst>
          </p:cNvPr>
          <p:cNvSpPr/>
          <p:nvPr/>
        </p:nvSpPr>
        <p:spPr>
          <a:xfrm>
            <a:off x="2428542" y="4679976"/>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B8AF762B-9D12-40CF-979A-856907F42F8E}"/>
              </a:ext>
            </a:extLst>
          </p:cNvPr>
          <p:cNvSpPr txBox="1"/>
          <p:nvPr/>
        </p:nvSpPr>
        <p:spPr>
          <a:xfrm>
            <a:off x="5525631" y="3315177"/>
            <a:ext cx="992579"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Content</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30" name="TextBox 29">
            <a:extLst>
              <a:ext uri="{FF2B5EF4-FFF2-40B4-BE49-F238E27FC236}">
                <a16:creationId xmlns:a16="http://schemas.microsoft.com/office/drawing/2014/main" id="{02AEAADD-624B-4320-88CE-0C848151EDC6}"/>
              </a:ext>
            </a:extLst>
          </p:cNvPr>
          <p:cNvSpPr txBox="1"/>
          <p:nvPr/>
        </p:nvSpPr>
        <p:spPr>
          <a:xfrm>
            <a:off x="5551279" y="2257146"/>
            <a:ext cx="941283"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Header</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grpSp>
        <p:nvGrpSpPr>
          <p:cNvPr id="3" name="Group 2">
            <a:extLst>
              <a:ext uri="{FF2B5EF4-FFF2-40B4-BE49-F238E27FC236}">
                <a16:creationId xmlns:a16="http://schemas.microsoft.com/office/drawing/2014/main" id="{1E18FD89-C398-4BD8-8EA0-DD02D40A580B}"/>
              </a:ext>
            </a:extLst>
          </p:cNvPr>
          <p:cNvGrpSpPr/>
          <p:nvPr/>
        </p:nvGrpSpPr>
        <p:grpSpPr>
          <a:xfrm>
            <a:off x="7101090" y="2356843"/>
            <a:ext cx="3832499" cy="2286000"/>
            <a:chOff x="7101090" y="2446638"/>
            <a:chExt cx="3832499" cy="2286000"/>
          </a:xfrm>
        </p:grpSpPr>
        <p:sp>
          <p:nvSpPr>
            <p:cNvPr id="31" name="Rectangle 30">
              <a:extLst>
                <a:ext uri="{FF2B5EF4-FFF2-40B4-BE49-F238E27FC236}">
                  <a16:creationId xmlns:a16="http://schemas.microsoft.com/office/drawing/2014/main" id="{787BB6E3-AA89-455C-950D-490973DAF814}"/>
                </a:ext>
              </a:extLst>
            </p:cNvPr>
            <p:cNvSpPr/>
            <p:nvPr/>
          </p:nvSpPr>
          <p:spPr>
            <a:xfrm rot="16200000">
              <a:off x="6663151" y="3361038"/>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32" name="Arrow: Right 31">
              <a:extLst>
                <a:ext uri="{FF2B5EF4-FFF2-40B4-BE49-F238E27FC236}">
                  <a16:creationId xmlns:a16="http://schemas.microsoft.com/office/drawing/2014/main" id="{DB01ED45-7FBD-4219-8601-759F6574783F}"/>
                </a:ext>
              </a:extLst>
            </p:cNvPr>
            <p:cNvSpPr/>
            <p:nvPr/>
          </p:nvSpPr>
          <p:spPr>
            <a:xfrm>
              <a:off x="7101090" y="3430557"/>
              <a:ext cx="340084" cy="323443"/>
            </a:xfrm>
            <a:prstGeom prst="rightArrow">
              <a:avLst/>
            </a:prstGeom>
            <a:solidFill>
              <a:srgbClr val="C0504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422993D4-7D8B-4A8C-A392-4105B7DF565D}"/>
                </a:ext>
              </a:extLst>
            </p:cNvPr>
            <p:cNvSpPr/>
            <p:nvPr/>
          </p:nvSpPr>
          <p:spPr>
            <a:xfrm>
              <a:off x="8647589" y="3361038"/>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RSLK Y38V W6HD</a:t>
              </a:r>
            </a:p>
          </p:txBody>
        </p:sp>
        <p:sp>
          <p:nvSpPr>
            <p:cNvPr id="34" name="Arrow: Right 33">
              <a:extLst>
                <a:ext uri="{FF2B5EF4-FFF2-40B4-BE49-F238E27FC236}">
                  <a16:creationId xmlns:a16="http://schemas.microsoft.com/office/drawing/2014/main" id="{5EA9A658-21B1-458B-9525-781D5A936CAE}"/>
                </a:ext>
              </a:extLst>
            </p:cNvPr>
            <p:cNvSpPr/>
            <p:nvPr/>
          </p:nvSpPr>
          <p:spPr>
            <a:xfrm>
              <a:off x="8171128" y="3430557"/>
              <a:ext cx="340084" cy="323443"/>
            </a:xfrm>
            <a:prstGeom prst="rightArrow">
              <a:avLst/>
            </a:prstGeom>
            <a:solidFill>
              <a:srgbClr val="9BBB59"/>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35" name="Connector: Elbow 34">
            <a:extLst>
              <a:ext uri="{FF2B5EF4-FFF2-40B4-BE49-F238E27FC236}">
                <a16:creationId xmlns:a16="http://schemas.microsoft.com/office/drawing/2014/main" id="{D96C0FD6-3D89-427F-BC98-39A870B7EE67}"/>
              </a:ext>
            </a:extLst>
          </p:cNvPr>
          <p:cNvCxnSpPr>
            <a:cxnSpLocks/>
            <a:stCxn id="33" idx="2"/>
            <a:endCxn id="36" idx="3"/>
          </p:cNvCxnSpPr>
          <p:nvPr/>
        </p:nvCxnSpPr>
        <p:spPr>
          <a:xfrm rot="5400000">
            <a:off x="7555202" y="3137954"/>
            <a:ext cx="1644898" cy="2825876"/>
          </a:xfrm>
          <a:prstGeom prst="bentConnector2">
            <a:avLst/>
          </a:prstGeom>
          <a:noFill/>
          <a:ln w="19050" cap="flat" cmpd="sng" algn="ctr">
            <a:solidFill>
              <a:srgbClr val="4BACC6"/>
            </a:solidFill>
            <a:prstDash val="solid"/>
            <a:tailEnd type="triangle" w="lg" len="lg"/>
          </a:ln>
          <a:effectLst/>
        </p:spPr>
      </p:cxnSp>
      <p:sp>
        <p:nvSpPr>
          <p:cNvPr id="36" name="Rectangle: Rounded Corners 35">
            <a:extLst>
              <a:ext uri="{FF2B5EF4-FFF2-40B4-BE49-F238E27FC236}">
                <a16:creationId xmlns:a16="http://schemas.microsoft.com/office/drawing/2014/main" id="{5A2C3FF7-E32B-4374-BCAE-0384586C7849}"/>
              </a:ext>
            </a:extLst>
          </p:cNvPr>
          <p:cNvSpPr/>
          <p:nvPr/>
        </p:nvSpPr>
        <p:spPr>
          <a:xfrm>
            <a:off x="5079128" y="5003041"/>
            <a:ext cx="1885585" cy="740600"/>
          </a:xfrm>
          <a:prstGeom prst="roundRect">
            <a:avLst/>
          </a:prstGeom>
          <a:solidFill>
            <a:sysClr val="window" lastClr="FFFFFF"/>
          </a:solidFill>
          <a:ln w="25400" cap="flat" cmpd="sng" algn="ctr">
            <a:solidFill>
              <a:srgbClr val="C0504D"/>
            </a:solidFill>
            <a:prstDash val="solid"/>
          </a:ln>
          <a:effectLst/>
        </p:spPr>
        <p:txBody>
          <a:bodyPr rtlCol="0" anchor="ctr"/>
          <a:lstStyle/>
          <a:p>
            <a:pPr algn="ctr"/>
            <a:r>
              <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rPr>
              <a:t>Footer</a:t>
            </a:r>
          </a:p>
        </p:txBody>
      </p:sp>
      <p:sp>
        <p:nvSpPr>
          <p:cNvPr id="37" name="TextBox 36">
            <a:extLst>
              <a:ext uri="{FF2B5EF4-FFF2-40B4-BE49-F238E27FC236}">
                <a16:creationId xmlns:a16="http://schemas.microsoft.com/office/drawing/2014/main" id="{8769B848-C8AE-41EA-BC23-59209F88995E}"/>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4" name="Slide Number Placeholder 3">
            <a:extLst>
              <a:ext uri="{FF2B5EF4-FFF2-40B4-BE49-F238E27FC236}">
                <a16:creationId xmlns:a16="http://schemas.microsoft.com/office/drawing/2014/main" id="{B8B78886-6DD1-410F-84CF-0B9A13B2F7D5}"/>
              </a:ext>
            </a:extLst>
          </p:cNvPr>
          <p:cNvSpPr>
            <a:spLocks noGrp="1"/>
          </p:cNvSpPr>
          <p:nvPr>
            <p:ph type="sldNum" sz="quarter" idx="12"/>
          </p:nvPr>
        </p:nvSpPr>
        <p:spPr/>
        <p:txBody>
          <a:bodyPr/>
          <a:lstStyle/>
          <a:p>
            <a:fld id="{C561A1FA-AF8D-40D5-924F-60D3B98E3498}" type="slidenum">
              <a:rPr lang="en-US" smtClean="0"/>
              <a:t>13</a:t>
            </a:fld>
            <a:endParaRPr lang="en-US"/>
          </a:p>
        </p:txBody>
      </p:sp>
    </p:spTree>
    <p:extLst>
      <p:ext uri="{BB962C8B-B14F-4D97-AF65-F5344CB8AC3E}">
        <p14:creationId xmlns:p14="http://schemas.microsoft.com/office/powerpoint/2010/main" val="140962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0E2-8414-470D-A820-9AB56074A3ED}"/>
              </a:ext>
            </a:extLst>
          </p:cNvPr>
          <p:cNvSpPr>
            <a:spLocks noGrp="1"/>
          </p:cNvSpPr>
          <p:nvPr>
            <p:ph type="title"/>
          </p:nvPr>
        </p:nvSpPr>
        <p:spPr/>
        <p:txBody>
          <a:bodyPr/>
          <a:lstStyle/>
          <a:p>
            <a:r>
              <a:rPr lang="en-US" dirty="0"/>
              <a:t>Block + Hash Function</a:t>
            </a:r>
          </a:p>
        </p:txBody>
      </p:sp>
      <p:sp>
        <p:nvSpPr>
          <p:cNvPr id="20" name="Rectangle: Rounded Corners 19">
            <a:extLst>
              <a:ext uri="{FF2B5EF4-FFF2-40B4-BE49-F238E27FC236}">
                <a16:creationId xmlns:a16="http://schemas.microsoft.com/office/drawing/2014/main" id="{C35DC1EE-E071-432D-9C3F-452EA1FCF70D}"/>
              </a:ext>
            </a:extLst>
          </p:cNvPr>
          <p:cNvSpPr/>
          <p:nvPr/>
        </p:nvSpPr>
        <p:spPr>
          <a:xfrm>
            <a:off x="1297351" y="2086041"/>
            <a:ext cx="1885585" cy="2827604"/>
          </a:xfrm>
          <a:prstGeom prst="roundRect">
            <a:avLst>
              <a:gd name="adj" fmla="val 7372"/>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D5A9915E-23AD-4323-B640-ABF3ADCE704A}"/>
              </a:ext>
            </a:extLst>
          </p:cNvPr>
          <p:cNvSpPr/>
          <p:nvPr/>
        </p:nvSpPr>
        <p:spPr>
          <a:xfrm>
            <a:off x="-1581443" y="2086041"/>
            <a:ext cx="2742417"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99D4BB08-1BEE-4A38-B8BF-046016046BAE}"/>
              </a:ext>
            </a:extLst>
          </p:cNvPr>
          <p:cNvSpPr/>
          <p:nvPr/>
        </p:nvSpPr>
        <p:spPr>
          <a:xfrm>
            <a:off x="-1353235" y="2327810"/>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4C8A049-00D3-4016-A099-348760A21795}"/>
              </a:ext>
            </a:extLst>
          </p:cNvPr>
          <p:cNvSpPr/>
          <p:nvPr/>
        </p:nvSpPr>
        <p:spPr>
          <a:xfrm>
            <a:off x="-1353235" y="5271035"/>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6CB25170-2637-4401-8826-CE86A6E6AE70}"/>
              </a:ext>
            </a:extLst>
          </p:cNvPr>
          <p:cNvSpPr/>
          <p:nvPr/>
        </p:nvSpPr>
        <p:spPr>
          <a:xfrm>
            <a:off x="-1353235" y="2918868"/>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98843AE-6C6F-4F7D-92C0-9CD77C5FF603}"/>
              </a:ext>
            </a:extLst>
          </p:cNvPr>
          <p:cNvSpPr/>
          <p:nvPr/>
        </p:nvSpPr>
        <p:spPr>
          <a:xfrm>
            <a:off x="-1353235" y="3359145"/>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CE6456A2-1C01-42E7-875A-89258DC47DC4}"/>
              </a:ext>
            </a:extLst>
          </p:cNvPr>
          <p:cNvSpPr/>
          <p:nvPr/>
        </p:nvSpPr>
        <p:spPr>
          <a:xfrm>
            <a:off x="-1353235" y="3799422"/>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100A9CEB-B955-47CB-9F7C-E8D39EA10F1E}"/>
              </a:ext>
            </a:extLst>
          </p:cNvPr>
          <p:cNvSpPr/>
          <p:nvPr/>
        </p:nvSpPr>
        <p:spPr>
          <a:xfrm>
            <a:off x="-1353235" y="4239699"/>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75332EB0-4FE3-4155-A8F0-51121A823D23}"/>
              </a:ext>
            </a:extLst>
          </p:cNvPr>
          <p:cNvSpPr/>
          <p:nvPr/>
        </p:nvSpPr>
        <p:spPr>
          <a:xfrm>
            <a:off x="-1353235" y="4679976"/>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B8AF762B-9D12-40CF-979A-856907F42F8E}"/>
              </a:ext>
            </a:extLst>
          </p:cNvPr>
          <p:cNvSpPr txBox="1"/>
          <p:nvPr/>
        </p:nvSpPr>
        <p:spPr>
          <a:xfrm>
            <a:off x="1743854" y="3315177"/>
            <a:ext cx="992579"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Content</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30" name="TextBox 29">
            <a:extLst>
              <a:ext uri="{FF2B5EF4-FFF2-40B4-BE49-F238E27FC236}">
                <a16:creationId xmlns:a16="http://schemas.microsoft.com/office/drawing/2014/main" id="{02AEAADD-624B-4320-88CE-0C848151EDC6}"/>
              </a:ext>
            </a:extLst>
          </p:cNvPr>
          <p:cNvSpPr txBox="1"/>
          <p:nvPr/>
        </p:nvSpPr>
        <p:spPr>
          <a:xfrm>
            <a:off x="1769502" y="2257146"/>
            <a:ext cx="941283"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Header</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31" name="Rectangle 30">
            <a:extLst>
              <a:ext uri="{FF2B5EF4-FFF2-40B4-BE49-F238E27FC236}">
                <a16:creationId xmlns:a16="http://schemas.microsoft.com/office/drawing/2014/main" id="{787BB6E3-AA89-455C-950D-490973DAF814}"/>
              </a:ext>
            </a:extLst>
          </p:cNvPr>
          <p:cNvSpPr/>
          <p:nvPr/>
        </p:nvSpPr>
        <p:spPr>
          <a:xfrm rot="16200000">
            <a:off x="2881374" y="3271243"/>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32" name="Arrow: Right 31">
            <a:extLst>
              <a:ext uri="{FF2B5EF4-FFF2-40B4-BE49-F238E27FC236}">
                <a16:creationId xmlns:a16="http://schemas.microsoft.com/office/drawing/2014/main" id="{DB01ED45-7FBD-4219-8601-759F6574783F}"/>
              </a:ext>
            </a:extLst>
          </p:cNvPr>
          <p:cNvSpPr/>
          <p:nvPr/>
        </p:nvSpPr>
        <p:spPr>
          <a:xfrm>
            <a:off x="3319313" y="3340762"/>
            <a:ext cx="340084" cy="323443"/>
          </a:xfrm>
          <a:prstGeom prst="rightArrow">
            <a:avLst/>
          </a:prstGeom>
          <a:solidFill>
            <a:srgbClr val="C0504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422993D4-7D8B-4A8C-A392-4105B7DF565D}"/>
              </a:ext>
            </a:extLst>
          </p:cNvPr>
          <p:cNvSpPr/>
          <p:nvPr/>
        </p:nvSpPr>
        <p:spPr>
          <a:xfrm>
            <a:off x="4865812" y="3271243"/>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RSLK Y38V W6HD</a:t>
            </a:r>
          </a:p>
        </p:txBody>
      </p:sp>
      <p:sp>
        <p:nvSpPr>
          <p:cNvPr id="34" name="Arrow: Right 33">
            <a:extLst>
              <a:ext uri="{FF2B5EF4-FFF2-40B4-BE49-F238E27FC236}">
                <a16:creationId xmlns:a16="http://schemas.microsoft.com/office/drawing/2014/main" id="{5EA9A658-21B1-458B-9525-781D5A936CAE}"/>
              </a:ext>
            </a:extLst>
          </p:cNvPr>
          <p:cNvSpPr/>
          <p:nvPr/>
        </p:nvSpPr>
        <p:spPr>
          <a:xfrm>
            <a:off x="4389351" y="3340762"/>
            <a:ext cx="340084" cy="323443"/>
          </a:xfrm>
          <a:prstGeom prst="rightArrow">
            <a:avLst/>
          </a:prstGeom>
          <a:solidFill>
            <a:srgbClr val="9BBB59"/>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Rounded Corners 35">
            <a:extLst>
              <a:ext uri="{FF2B5EF4-FFF2-40B4-BE49-F238E27FC236}">
                <a16:creationId xmlns:a16="http://schemas.microsoft.com/office/drawing/2014/main" id="{5A2C3FF7-E32B-4374-BCAE-0384586C7849}"/>
              </a:ext>
            </a:extLst>
          </p:cNvPr>
          <p:cNvSpPr/>
          <p:nvPr/>
        </p:nvSpPr>
        <p:spPr>
          <a:xfrm>
            <a:off x="1297351" y="5003041"/>
            <a:ext cx="1885585" cy="740600"/>
          </a:xfrm>
          <a:prstGeom prst="roundRect">
            <a:avLst/>
          </a:prstGeom>
          <a:solidFill>
            <a:sysClr val="window" lastClr="FFFFFF"/>
          </a:solidFill>
          <a:ln w="25400" cap="flat" cmpd="sng" algn="ctr">
            <a:solidFill>
              <a:srgbClr val="C0504D"/>
            </a:solidFill>
            <a:prstDash val="solid"/>
          </a:ln>
          <a:effectLst/>
        </p:spPr>
        <p:txBody>
          <a:bodyPr rtlCol="0" anchor="ctr"/>
          <a:lstStyle/>
          <a:p>
            <a:pPr algn="ctr"/>
            <a:r>
              <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rPr>
              <a:t>Footer</a:t>
            </a:r>
          </a:p>
          <a:p>
            <a:pPr algn="ctr"/>
            <a:r>
              <a:rPr lang="en-US" sz="1200" dirty="0">
                <a:solidFill>
                  <a:srgbClr val="C0504D"/>
                </a:solidFill>
                <a:latin typeface="Arial" panose="020B0604020202020204" pitchFamily="34" charset="0"/>
                <a:ea typeface="Microsoft JhengHei" panose="020B0604030504040204" pitchFamily="34" charset="-120"/>
                <a:cs typeface="Arial" panose="020B0604020202020204" pitchFamily="34" charset="0"/>
              </a:rPr>
              <a:t>RSLK Y38V W6HD</a:t>
            </a:r>
          </a:p>
        </p:txBody>
      </p:sp>
      <p:sp>
        <p:nvSpPr>
          <p:cNvPr id="37" name="TextBox 36">
            <a:extLst>
              <a:ext uri="{FF2B5EF4-FFF2-40B4-BE49-F238E27FC236}">
                <a16:creationId xmlns:a16="http://schemas.microsoft.com/office/drawing/2014/main" id="{8769B848-C8AE-41EA-BC23-59209F88995E}"/>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8" name="Rectangle: Rounded Corners 37">
            <a:extLst>
              <a:ext uri="{FF2B5EF4-FFF2-40B4-BE49-F238E27FC236}">
                <a16:creationId xmlns:a16="http://schemas.microsoft.com/office/drawing/2014/main" id="{581F8F61-9CFC-4585-B977-138585BEFE81}"/>
              </a:ext>
            </a:extLst>
          </p:cNvPr>
          <p:cNvSpPr/>
          <p:nvPr/>
        </p:nvSpPr>
        <p:spPr>
          <a:xfrm>
            <a:off x="10166983" y="2086041"/>
            <a:ext cx="1885585" cy="2827604"/>
          </a:xfrm>
          <a:prstGeom prst="roundRect">
            <a:avLst>
              <a:gd name="adj" fmla="val 7372"/>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180A7D83-7C50-45B4-A7F5-2F1151BE0775}"/>
              </a:ext>
            </a:extLst>
          </p:cNvPr>
          <p:cNvSpPr/>
          <p:nvPr/>
        </p:nvSpPr>
        <p:spPr>
          <a:xfrm>
            <a:off x="7288189" y="2086041"/>
            <a:ext cx="2742417"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FD615558-FCA5-4167-8694-112DE600357F}"/>
              </a:ext>
            </a:extLst>
          </p:cNvPr>
          <p:cNvSpPr/>
          <p:nvPr/>
        </p:nvSpPr>
        <p:spPr>
          <a:xfrm>
            <a:off x="7516397" y="2327810"/>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3DC9978B-280C-43AC-9AE7-D23C4CF195D4}"/>
              </a:ext>
            </a:extLst>
          </p:cNvPr>
          <p:cNvSpPr/>
          <p:nvPr/>
        </p:nvSpPr>
        <p:spPr>
          <a:xfrm>
            <a:off x="7516397" y="5271035"/>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D5A99C76-351D-4570-B1F1-6C2B883F6F7F}"/>
              </a:ext>
            </a:extLst>
          </p:cNvPr>
          <p:cNvSpPr/>
          <p:nvPr/>
        </p:nvSpPr>
        <p:spPr>
          <a:xfrm>
            <a:off x="7516397" y="2918868"/>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9BD87671-522C-433A-9B83-DB3FAE63A8E6}"/>
              </a:ext>
            </a:extLst>
          </p:cNvPr>
          <p:cNvSpPr/>
          <p:nvPr/>
        </p:nvSpPr>
        <p:spPr>
          <a:xfrm>
            <a:off x="7516397" y="3359145"/>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EB87B112-7F33-49F7-B1DE-C1BDA5A6B541}"/>
              </a:ext>
            </a:extLst>
          </p:cNvPr>
          <p:cNvSpPr/>
          <p:nvPr/>
        </p:nvSpPr>
        <p:spPr>
          <a:xfrm>
            <a:off x="7516397" y="3799422"/>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5DBCE183-FAA3-44BD-B59D-1BA2AFF3764B}"/>
              </a:ext>
            </a:extLst>
          </p:cNvPr>
          <p:cNvSpPr/>
          <p:nvPr/>
        </p:nvSpPr>
        <p:spPr>
          <a:xfrm>
            <a:off x="7516397" y="4239699"/>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580B9DFC-5B10-4975-A086-666E4D7EFA91}"/>
              </a:ext>
            </a:extLst>
          </p:cNvPr>
          <p:cNvSpPr/>
          <p:nvPr/>
        </p:nvSpPr>
        <p:spPr>
          <a:xfrm>
            <a:off x="7516397" y="4679976"/>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9EC33806-785E-4D3A-8C72-D34B8B344335}"/>
              </a:ext>
            </a:extLst>
          </p:cNvPr>
          <p:cNvSpPr txBox="1"/>
          <p:nvPr/>
        </p:nvSpPr>
        <p:spPr>
          <a:xfrm>
            <a:off x="10613486" y="3315177"/>
            <a:ext cx="992579"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Content</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48" name="TextBox 47">
            <a:extLst>
              <a:ext uri="{FF2B5EF4-FFF2-40B4-BE49-F238E27FC236}">
                <a16:creationId xmlns:a16="http://schemas.microsoft.com/office/drawing/2014/main" id="{1F18F290-04F1-4BB6-A482-8304B69E231A}"/>
              </a:ext>
            </a:extLst>
          </p:cNvPr>
          <p:cNvSpPr txBox="1"/>
          <p:nvPr/>
        </p:nvSpPr>
        <p:spPr>
          <a:xfrm>
            <a:off x="10639134" y="2257146"/>
            <a:ext cx="941283" cy="369332"/>
          </a:xfrm>
          <a:prstGeom prst="rect">
            <a:avLst/>
          </a:prstGeom>
          <a:noFill/>
        </p:spPr>
        <p:txBody>
          <a:bodyPr wrap="non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Header</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49" name="Rectangle: Rounded Corners 48">
            <a:extLst>
              <a:ext uri="{FF2B5EF4-FFF2-40B4-BE49-F238E27FC236}">
                <a16:creationId xmlns:a16="http://schemas.microsoft.com/office/drawing/2014/main" id="{C2E3C4F9-E8A6-41F7-B05A-9D33D0D51D1A}"/>
              </a:ext>
            </a:extLst>
          </p:cNvPr>
          <p:cNvSpPr/>
          <p:nvPr/>
        </p:nvSpPr>
        <p:spPr>
          <a:xfrm>
            <a:off x="10166983" y="5003041"/>
            <a:ext cx="1885585" cy="740600"/>
          </a:xfrm>
          <a:prstGeom prst="roundRect">
            <a:avLst/>
          </a:prstGeom>
          <a:solidFill>
            <a:sysClr val="window" lastClr="FFFFFF"/>
          </a:solidFill>
          <a:ln w="25400" cap="flat" cmpd="sng" algn="ctr">
            <a:solidFill>
              <a:srgbClr val="C0504D"/>
            </a:solidFill>
            <a:prstDash val="solid"/>
          </a:ln>
          <a:effectLst/>
        </p:spPr>
        <p:txBody>
          <a:bodyPr rtlCol="0" anchor="ctr"/>
          <a:lstStyle/>
          <a:p>
            <a:pPr algn="ctr"/>
            <a:r>
              <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rPr>
              <a:t>Footer</a:t>
            </a:r>
          </a:p>
        </p:txBody>
      </p:sp>
      <p:cxnSp>
        <p:nvCxnSpPr>
          <p:cNvPr id="5" name="Connector: Elbow 4">
            <a:extLst>
              <a:ext uri="{FF2B5EF4-FFF2-40B4-BE49-F238E27FC236}">
                <a16:creationId xmlns:a16="http://schemas.microsoft.com/office/drawing/2014/main" id="{8BB29A77-EE36-444D-ACF7-FE7BB18DB278}"/>
              </a:ext>
            </a:extLst>
          </p:cNvPr>
          <p:cNvCxnSpPr>
            <a:stCxn id="36" idx="3"/>
            <a:endCxn id="33" idx="2"/>
          </p:cNvCxnSpPr>
          <p:nvPr/>
        </p:nvCxnSpPr>
        <p:spPr>
          <a:xfrm flipV="1">
            <a:off x="3182936" y="3728443"/>
            <a:ext cx="2825876" cy="1644898"/>
          </a:xfrm>
          <a:prstGeom prst="bentConnector2">
            <a:avLst/>
          </a:prstGeom>
          <a:noFill/>
          <a:ln w="19050" cap="flat" cmpd="sng" algn="ctr">
            <a:solidFill>
              <a:srgbClr val="4BACC6"/>
            </a:solidFill>
            <a:prstDash val="solid"/>
            <a:tailEnd type="triangle" w="lg" len="lg"/>
          </a:ln>
          <a:effectLst/>
        </p:spPr>
      </p:cxnSp>
      <p:cxnSp>
        <p:nvCxnSpPr>
          <p:cNvPr id="9" name="Connector: Elbow 8">
            <a:extLst>
              <a:ext uri="{FF2B5EF4-FFF2-40B4-BE49-F238E27FC236}">
                <a16:creationId xmlns:a16="http://schemas.microsoft.com/office/drawing/2014/main" id="{74D4D2EF-36EA-4C12-A77C-9977D80D5850}"/>
              </a:ext>
            </a:extLst>
          </p:cNvPr>
          <p:cNvCxnSpPr>
            <a:stCxn id="33" idx="0"/>
            <a:endCxn id="40" idx="1"/>
          </p:cNvCxnSpPr>
          <p:nvPr/>
        </p:nvCxnSpPr>
        <p:spPr>
          <a:xfrm rot="5400000" flipH="1" flipV="1">
            <a:off x="6349305" y="2104152"/>
            <a:ext cx="826598" cy="1507585"/>
          </a:xfrm>
          <a:prstGeom prst="bentConnector2">
            <a:avLst/>
          </a:prstGeom>
          <a:noFill/>
          <a:ln w="19050" cap="flat" cmpd="sng" algn="ctr">
            <a:solidFill>
              <a:srgbClr val="4BACC6"/>
            </a:solidFill>
            <a:prstDash val="solid"/>
            <a:tailEnd type="triangle" w="lg" len="lg"/>
          </a:ln>
          <a:effectLst/>
        </p:spPr>
      </p:cxnSp>
      <p:sp>
        <p:nvSpPr>
          <p:cNvPr id="3" name="Slide Number Placeholder 2">
            <a:extLst>
              <a:ext uri="{FF2B5EF4-FFF2-40B4-BE49-F238E27FC236}">
                <a16:creationId xmlns:a16="http://schemas.microsoft.com/office/drawing/2014/main" id="{3CF00296-3CBC-49D9-B452-116D7BBAF553}"/>
              </a:ext>
            </a:extLst>
          </p:cNvPr>
          <p:cNvSpPr>
            <a:spLocks noGrp="1"/>
          </p:cNvSpPr>
          <p:nvPr>
            <p:ph type="sldNum" sz="quarter" idx="12"/>
          </p:nvPr>
        </p:nvSpPr>
        <p:spPr/>
        <p:txBody>
          <a:bodyPr/>
          <a:lstStyle/>
          <a:p>
            <a:fld id="{C561A1FA-AF8D-40D5-924F-60D3B98E3498}" type="slidenum">
              <a:rPr lang="en-US" smtClean="0"/>
              <a:t>14</a:t>
            </a:fld>
            <a:endParaRPr lang="en-US"/>
          </a:p>
        </p:txBody>
      </p:sp>
    </p:spTree>
    <p:extLst>
      <p:ext uri="{BB962C8B-B14F-4D97-AF65-F5344CB8AC3E}">
        <p14:creationId xmlns:p14="http://schemas.microsoft.com/office/powerpoint/2010/main" val="2064750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F8E7-7BDC-4B06-BE9B-1E97AB50A5CC}"/>
              </a:ext>
            </a:extLst>
          </p:cNvPr>
          <p:cNvSpPr>
            <a:spLocks noGrp="1"/>
          </p:cNvSpPr>
          <p:nvPr>
            <p:ph type="title"/>
          </p:nvPr>
        </p:nvSpPr>
        <p:spPr>
          <a:xfrm>
            <a:off x="838200" y="365125"/>
            <a:ext cx="10515600" cy="1325563"/>
          </a:xfrm>
        </p:spPr>
        <p:txBody>
          <a:bodyPr/>
          <a:lstStyle/>
          <a:p>
            <a:r>
              <a:rPr lang="en-US" dirty="0"/>
              <a:t>Block + Block</a:t>
            </a:r>
          </a:p>
        </p:txBody>
      </p:sp>
      <p:sp>
        <p:nvSpPr>
          <p:cNvPr id="26" name="Rectangle 25">
            <a:extLst>
              <a:ext uri="{FF2B5EF4-FFF2-40B4-BE49-F238E27FC236}">
                <a16:creationId xmlns:a16="http://schemas.microsoft.com/office/drawing/2014/main" id="{68C8CF40-23DC-4695-910B-DF357A344B6C}"/>
              </a:ext>
            </a:extLst>
          </p:cNvPr>
          <p:cNvSpPr/>
          <p:nvPr/>
        </p:nvSpPr>
        <p:spPr>
          <a:xfrm>
            <a:off x="1369101" y="1969150"/>
            <a:ext cx="4017645" cy="43434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D4F56C41-FFFF-432E-B8A8-6225B8B1DBBC}"/>
              </a:ext>
            </a:extLst>
          </p:cNvPr>
          <p:cNvSpPr/>
          <p:nvPr/>
        </p:nvSpPr>
        <p:spPr>
          <a:xfrm>
            <a:off x="1640098" y="2958132"/>
            <a:ext cx="218937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54C51A25-2F90-459D-A6FD-D8B1BFEA090B}"/>
              </a:ext>
            </a:extLst>
          </p:cNvPr>
          <p:cNvSpPr/>
          <p:nvPr/>
        </p:nvSpPr>
        <p:spPr>
          <a:xfrm>
            <a:off x="1640098" y="3480961"/>
            <a:ext cx="1352366"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53C9FF72-72B6-4ADF-84F2-02071F54C1B9}"/>
              </a:ext>
            </a:extLst>
          </p:cNvPr>
          <p:cNvSpPr/>
          <p:nvPr/>
        </p:nvSpPr>
        <p:spPr>
          <a:xfrm>
            <a:off x="1640098" y="4003790"/>
            <a:ext cx="243821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4C4FF65-8700-4B1A-94DC-9D930A2A7D1B}"/>
              </a:ext>
            </a:extLst>
          </p:cNvPr>
          <p:cNvSpPr/>
          <p:nvPr/>
        </p:nvSpPr>
        <p:spPr>
          <a:xfrm>
            <a:off x="1640098" y="4526619"/>
            <a:ext cx="164490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7CD40AF3-DBD5-4BAF-9C28-3B8E66E0ED42}"/>
              </a:ext>
            </a:extLst>
          </p:cNvPr>
          <p:cNvSpPr/>
          <p:nvPr/>
        </p:nvSpPr>
        <p:spPr>
          <a:xfrm>
            <a:off x="1640098" y="5049448"/>
            <a:ext cx="218937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311D36AB-3C1F-4DC2-8CB9-4329C27767E5}"/>
              </a:ext>
            </a:extLst>
          </p:cNvPr>
          <p:cNvSpPr/>
          <p:nvPr/>
        </p:nvSpPr>
        <p:spPr>
          <a:xfrm>
            <a:off x="1640098" y="2256251"/>
            <a:ext cx="2714625" cy="542925"/>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2EGS 4VB5 B7XW</a:t>
            </a:r>
          </a:p>
        </p:txBody>
      </p:sp>
      <p:sp>
        <p:nvSpPr>
          <p:cNvPr id="33" name="Rectangle 32">
            <a:extLst>
              <a:ext uri="{FF2B5EF4-FFF2-40B4-BE49-F238E27FC236}">
                <a16:creationId xmlns:a16="http://schemas.microsoft.com/office/drawing/2014/main" id="{42429131-BDD8-4219-81FB-E94D26834611}"/>
              </a:ext>
            </a:extLst>
          </p:cNvPr>
          <p:cNvSpPr/>
          <p:nvPr/>
        </p:nvSpPr>
        <p:spPr>
          <a:xfrm>
            <a:off x="1640098" y="5485888"/>
            <a:ext cx="2714625" cy="542925"/>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RSLK Y38V W6HD</a:t>
            </a:r>
          </a:p>
        </p:txBody>
      </p:sp>
      <p:sp>
        <p:nvSpPr>
          <p:cNvPr id="34" name="Arrow: Pentagon 33">
            <a:extLst>
              <a:ext uri="{FF2B5EF4-FFF2-40B4-BE49-F238E27FC236}">
                <a16:creationId xmlns:a16="http://schemas.microsoft.com/office/drawing/2014/main" id="{C0640E2A-704E-4778-9926-7E5AB93166BE}"/>
              </a:ext>
            </a:extLst>
          </p:cNvPr>
          <p:cNvSpPr/>
          <p:nvPr/>
        </p:nvSpPr>
        <p:spPr>
          <a:xfrm rot="5400000">
            <a:off x="3251106" y="3572995"/>
            <a:ext cx="3229638" cy="596154"/>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zh-CN" alt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35" name="Rectangle 34">
            <a:extLst>
              <a:ext uri="{FF2B5EF4-FFF2-40B4-BE49-F238E27FC236}">
                <a16:creationId xmlns:a16="http://schemas.microsoft.com/office/drawing/2014/main" id="{F084083A-E70F-4188-A9AB-864A9E10437B}"/>
              </a:ext>
            </a:extLst>
          </p:cNvPr>
          <p:cNvSpPr/>
          <p:nvPr/>
        </p:nvSpPr>
        <p:spPr>
          <a:xfrm>
            <a:off x="6715123" y="1969150"/>
            <a:ext cx="4017645" cy="43434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13174F4F-B0DD-4376-A558-15A60CB2643B}"/>
              </a:ext>
            </a:extLst>
          </p:cNvPr>
          <p:cNvSpPr/>
          <p:nvPr/>
        </p:nvSpPr>
        <p:spPr>
          <a:xfrm>
            <a:off x="6986120" y="2958132"/>
            <a:ext cx="218937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A8B4E293-A4EC-4996-9860-53C89886EE75}"/>
              </a:ext>
            </a:extLst>
          </p:cNvPr>
          <p:cNvSpPr/>
          <p:nvPr/>
        </p:nvSpPr>
        <p:spPr>
          <a:xfrm>
            <a:off x="6986120" y="3480961"/>
            <a:ext cx="1352366"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94AED782-1142-4B3B-9581-3886C5E4A87C}"/>
              </a:ext>
            </a:extLst>
          </p:cNvPr>
          <p:cNvSpPr/>
          <p:nvPr/>
        </p:nvSpPr>
        <p:spPr>
          <a:xfrm>
            <a:off x="6986120" y="4003790"/>
            <a:ext cx="243821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8BC243D1-C712-4547-948B-DFC001CBF5EB}"/>
              </a:ext>
            </a:extLst>
          </p:cNvPr>
          <p:cNvSpPr/>
          <p:nvPr/>
        </p:nvSpPr>
        <p:spPr>
          <a:xfrm>
            <a:off x="6986120" y="4526619"/>
            <a:ext cx="164490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522A41DB-2F4F-4D22-BC49-254E3C2EE975}"/>
              </a:ext>
            </a:extLst>
          </p:cNvPr>
          <p:cNvSpPr/>
          <p:nvPr/>
        </p:nvSpPr>
        <p:spPr>
          <a:xfrm>
            <a:off x="6986120" y="5049448"/>
            <a:ext cx="2189375" cy="27748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896AB193-A8B0-4AB6-9CFF-100924950F2A}"/>
              </a:ext>
            </a:extLst>
          </p:cNvPr>
          <p:cNvSpPr/>
          <p:nvPr/>
        </p:nvSpPr>
        <p:spPr>
          <a:xfrm>
            <a:off x="6986120" y="2256251"/>
            <a:ext cx="2714625" cy="542925"/>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RSLK Y38V W6HD</a:t>
            </a:r>
          </a:p>
        </p:txBody>
      </p:sp>
      <p:sp>
        <p:nvSpPr>
          <p:cNvPr id="42" name="Rectangle 41">
            <a:extLst>
              <a:ext uri="{FF2B5EF4-FFF2-40B4-BE49-F238E27FC236}">
                <a16:creationId xmlns:a16="http://schemas.microsoft.com/office/drawing/2014/main" id="{9FB548A2-C874-4907-9C45-F648E9B774D2}"/>
              </a:ext>
            </a:extLst>
          </p:cNvPr>
          <p:cNvSpPr/>
          <p:nvPr/>
        </p:nvSpPr>
        <p:spPr>
          <a:xfrm>
            <a:off x="6986120" y="5485888"/>
            <a:ext cx="2714625" cy="542925"/>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XDF4 GXCV ROS2</a:t>
            </a:r>
          </a:p>
        </p:txBody>
      </p:sp>
      <p:sp>
        <p:nvSpPr>
          <p:cNvPr id="43" name="Arrow: Pentagon 42">
            <a:extLst>
              <a:ext uri="{FF2B5EF4-FFF2-40B4-BE49-F238E27FC236}">
                <a16:creationId xmlns:a16="http://schemas.microsoft.com/office/drawing/2014/main" id="{B660156B-08A2-402D-A171-CF5F3800B817}"/>
              </a:ext>
            </a:extLst>
          </p:cNvPr>
          <p:cNvSpPr/>
          <p:nvPr/>
        </p:nvSpPr>
        <p:spPr>
          <a:xfrm rot="5400000">
            <a:off x="8597128" y="3572995"/>
            <a:ext cx="3229638" cy="596154"/>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zh-CN" altLang="en-US"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cxnSp>
        <p:nvCxnSpPr>
          <p:cNvPr id="44" name="Connector: Elbow 43">
            <a:extLst>
              <a:ext uri="{FF2B5EF4-FFF2-40B4-BE49-F238E27FC236}">
                <a16:creationId xmlns:a16="http://schemas.microsoft.com/office/drawing/2014/main" id="{41559EBE-88B1-4BF2-8E02-348FDE525754}"/>
              </a:ext>
            </a:extLst>
          </p:cNvPr>
          <p:cNvCxnSpPr>
            <a:cxnSpLocks/>
            <a:stCxn id="33" idx="3"/>
            <a:endCxn id="41" idx="1"/>
          </p:cNvCxnSpPr>
          <p:nvPr/>
        </p:nvCxnSpPr>
        <p:spPr>
          <a:xfrm flipV="1">
            <a:off x="4354723" y="2527714"/>
            <a:ext cx="2631397" cy="3229637"/>
          </a:xfrm>
          <a:prstGeom prst="bentConnector3">
            <a:avLst>
              <a:gd name="adj1" fmla="val 64962"/>
            </a:avLst>
          </a:prstGeom>
          <a:noFill/>
          <a:ln w="19050" cap="flat" cmpd="sng" algn="ctr">
            <a:solidFill>
              <a:srgbClr val="4BACC6"/>
            </a:solidFill>
            <a:prstDash val="solid"/>
            <a:tailEnd type="triangle" w="lg" len="lg"/>
          </a:ln>
          <a:effectLst/>
        </p:spPr>
      </p:cxnSp>
      <p:cxnSp>
        <p:nvCxnSpPr>
          <p:cNvPr id="11" name="Straight Arrow Connector 10">
            <a:extLst>
              <a:ext uri="{FF2B5EF4-FFF2-40B4-BE49-F238E27FC236}">
                <a16:creationId xmlns:a16="http://schemas.microsoft.com/office/drawing/2014/main" id="{D023BF77-B32C-460F-8D28-EA6B7095BB35}"/>
              </a:ext>
            </a:extLst>
          </p:cNvPr>
          <p:cNvCxnSpPr>
            <a:stCxn id="32" idx="1"/>
          </p:cNvCxnSpPr>
          <p:nvPr/>
        </p:nvCxnSpPr>
        <p:spPr>
          <a:xfrm flipH="1">
            <a:off x="0" y="2527714"/>
            <a:ext cx="1640098" cy="0"/>
          </a:xfrm>
          <a:prstGeom prst="straightConnector1">
            <a:avLst/>
          </a:prstGeom>
          <a:noFill/>
          <a:ln w="19050" cap="flat" cmpd="sng" algn="ctr">
            <a:solidFill>
              <a:srgbClr val="4BACC6"/>
            </a:solidFill>
            <a:prstDash val="solid"/>
            <a:headEnd type="triangle" w="lg" len="lg"/>
            <a:tailEnd type="none" w="med" len="med"/>
          </a:ln>
          <a:effectLst/>
        </p:spPr>
      </p:cxnSp>
      <p:cxnSp>
        <p:nvCxnSpPr>
          <p:cNvPr id="13" name="Straight Arrow Connector 12">
            <a:extLst>
              <a:ext uri="{FF2B5EF4-FFF2-40B4-BE49-F238E27FC236}">
                <a16:creationId xmlns:a16="http://schemas.microsoft.com/office/drawing/2014/main" id="{282DAA26-4224-4AC9-BC88-52677ED58C28}"/>
              </a:ext>
            </a:extLst>
          </p:cNvPr>
          <p:cNvCxnSpPr>
            <a:stCxn id="42" idx="3"/>
          </p:cNvCxnSpPr>
          <p:nvPr/>
        </p:nvCxnSpPr>
        <p:spPr>
          <a:xfrm>
            <a:off x="9700745" y="5757351"/>
            <a:ext cx="2491255" cy="0"/>
          </a:xfrm>
          <a:prstGeom prst="straightConnector1">
            <a:avLst/>
          </a:prstGeom>
          <a:noFill/>
          <a:ln w="19050" cap="flat" cmpd="sng" algn="ctr">
            <a:solidFill>
              <a:srgbClr val="4BACC6"/>
            </a:solidFill>
            <a:prstDash val="solid"/>
            <a:headEnd type="none"/>
            <a:tailEnd type="triangle" w="lg" len="lg"/>
          </a:ln>
          <a:effectLst/>
        </p:spPr>
      </p:cxnSp>
      <p:sp>
        <p:nvSpPr>
          <p:cNvPr id="47" name="TextBox 46">
            <a:extLst>
              <a:ext uri="{FF2B5EF4-FFF2-40B4-BE49-F238E27FC236}">
                <a16:creationId xmlns:a16="http://schemas.microsoft.com/office/drawing/2014/main" id="{85BB14B2-15CE-45C7-AC0D-83F2DED49BD2}"/>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F67AC616-E190-489D-9927-6E9DD28DF5B4}"/>
              </a:ext>
            </a:extLst>
          </p:cNvPr>
          <p:cNvSpPr>
            <a:spLocks noGrp="1"/>
          </p:cNvSpPr>
          <p:nvPr>
            <p:ph type="sldNum" sz="quarter" idx="12"/>
          </p:nvPr>
        </p:nvSpPr>
        <p:spPr/>
        <p:txBody>
          <a:bodyPr/>
          <a:lstStyle/>
          <a:p>
            <a:fld id="{C561A1FA-AF8D-40D5-924F-60D3B98E3498}" type="slidenum">
              <a:rPr lang="en-US" smtClean="0"/>
              <a:t>15</a:t>
            </a:fld>
            <a:endParaRPr lang="en-US"/>
          </a:p>
        </p:txBody>
      </p:sp>
    </p:spTree>
    <p:extLst>
      <p:ext uri="{BB962C8B-B14F-4D97-AF65-F5344CB8AC3E}">
        <p14:creationId xmlns:p14="http://schemas.microsoft.com/office/powerpoint/2010/main" val="131815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A1538-1394-47E6-8E99-3A11EF55FAA6}"/>
              </a:ext>
            </a:extLst>
          </p:cNvPr>
          <p:cNvSpPr>
            <a:spLocks noGrp="1"/>
          </p:cNvSpPr>
          <p:nvPr>
            <p:ph type="title"/>
          </p:nvPr>
        </p:nvSpPr>
        <p:spPr>
          <a:xfrm>
            <a:off x="838200" y="365125"/>
            <a:ext cx="10515600" cy="1325563"/>
          </a:xfrm>
        </p:spPr>
        <p:txBody>
          <a:bodyPr/>
          <a:lstStyle/>
          <a:p>
            <a:r>
              <a:rPr lang="en-US" dirty="0"/>
              <a:t>Block + Block + Block...</a:t>
            </a:r>
          </a:p>
        </p:txBody>
      </p:sp>
      <p:sp>
        <p:nvSpPr>
          <p:cNvPr id="86" name="Rectangle 85">
            <a:extLst>
              <a:ext uri="{FF2B5EF4-FFF2-40B4-BE49-F238E27FC236}">
                <a16:creationId xmlns:a16="http://schemas.microsoft.com/office/drawing/2014/main" id="{D1D1884F-35F9-4FF7-A9E8-446FA7D0B317}"/>
              </a:ext>
            </a:extLst>
          </p:cNvPr>
          <p:cNvSpPr/>
          <p:nvPr/>
        </p:nvSpPr>
        <p:spPr>
          <a:xfrm>
            <a:off x="9507393" y="2355144"/>
            <a:ext cx="2537460" cy="27432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A261BDDE-9D20-4D2D-8F07-B6AC6C0DF825}"/>
              </a:ext>
            </a:extLst>
          </p:cNvPr>
          <p:cNvSpPr/>
          <p:nvPr/>
        </p:nvSpPr>
        <p:spPr>
          <a:xfrm>
            <a:off x="9678549" y="2979764"/>
            <a:ext cx="1382763" cy="17525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CF455D12-1B63-41A9-9393-AA6759D87D90}"/>
              </a:ext>
            </a:extLst>
          </p:cNvPr>
          <p:cNvSpPr/>
          <p:nvPr/>
        </p:nvSpPr>
        <p:spPr>
          <a:xfrm>
            <a:off x="9678549" y="3309972"/>
            <a:ext cx="854126" cy="17525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B00F422A-E93F-4B6E-994E-37F8C03EE762}"/>
              </a:ext>
            </a:extLst>
          </p:cNvPr>
          <p:cNvSpPr/>
          <p:nvPr/>
        </p:nvSpPr>
        <p:spPr>
          <a:xfrm>
            <a:off x="9678549" y="3640180"/>
            <a:ext cx="1539926" cy="17525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DCCBA497-0D82-4E08-9450-F718F556FEA1}"/>
              </a:ext>
            </a:extLst>
          </p:cNvPr>
          <p:cNvSpPr/>
          <p:nvPr/>
        </p:nvSpPr>
        <p:spPr>
          <a:xfrm>
            <a:off x="9678549" y="3970388"/>
            <a:ext cx="1038887" cy="17525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B52BFE34-F133-417C-8012-57CC3CDC478D}"/>
              </a:ext>
            </a:extLst>
          </p:cNvPr>
          <p:cNvSpPr/>
          <p:nvPr/>
        </p:nvSpPr>
        <p:spPr>
          <a:xfrm>
            <a:off x="9678549" y="4300595"/>
            <a:ext cx="1382763" cy="17525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13B6D5F1-BBBF-43C2-BAE7-FDF2746FF313}"/>
              </a:ext>
            </a:extLst>
          </p:cNvPr>
          <p:cNvSpPr/>
          <p:nvPr/>
        </p:nvSpPr>
        <p:spPr>
          <a:xfrm>
            <a:off x="9678549" y="2536471"/>
            <a:ext cx="1714500" cy="3429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3" name="Rectangle 92">
            <a:extLst>
              <a:ext uri="{FF2B5EF4-FFF2-40B4-BE49-F238E27FC236}">
                <a16:creationId xmlns:a16="http://schemas.microsoft.com/office/drawing/2014/main" id="{4BE56E3F-E0AE-4DC2-AD95-8DE0C588F582}"/>
              </a:ext>
            </a:extLst>
          </p:cNvPr>
          <p:cNvSpPr/>
          <p:nvPr/>
        </p:nvSpPr>
        <p:spPr>
          <a:xfrm>
            <a:off x="9678549" y="4576241"/>
            <a:ext cx="1714500" cy="3429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4" name="Arrow: Pentagon 93">
            <a:extLst>
              <a:ext uri="{FF2B5EF4-FFF2-40B4-BE49-F238E27FC236}">
                <a16:creationId xmlns:a16="http://schemas.microsoft.com/office/drawing/2014/main" id="{F090DC2C-3296-478A-A8B8-83522A23318D}"/>
              </a:ext>
            </a:extLst>
          </p:cNvPr>
          <p:cNvSpPr/>
          <p:nvPr/>
        </p:nvSpPr>
        <p:spPr>
          <a:xfrm rot="5400000">
            <a:off x="10696028" y="3368099"/>
            <a:ext cx="2039771" cy="376518"/>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grpSp>
        <p:nvGrpSpPr>
          <p:cNvPr id="52" name="Group 51">
            <a:extLst>
              <a:ext uri="{FF2B5EF4-FFF2-40B4-BE49-F238E27FC236}">
                <a16:creationId xmlns:a16="http://schemas.microsoft.com/office/drawing/2014/main" id="{F871CDFC-7831-49F2-8D7C-0EA5CF53516D}"/>
              </a:ext>
            </a:extLst>
          </p:cNvPr>
          <p:cNvGrpSpPr/>
          <p:nvPr/>
        </p:nvGrpSpPr>
        <p:grpSpPr>
          <a:xfrm>
            <a:off x="6387312" y="2355144"/>
            <a:ext cx="3325542" cy="2743200"/>
            <a:chOff x="847196" y="1969150"/>
            <a:chExt cx="4434056" cy="3657600"/>
          </a:xfrm>
        </p:grpSpPr>
        <p:sp>
          <p:nvSpPr>
            <p:cNvPr id="76" name="Rectangle 75">
              <a:extLst>
                <a:ext uri="{FF2B5EF4-FFF2-40B4-BE49-F238E27FC236}">
                  <a16:creationId xmlns:a16="http://schemas.microsoft.com/office/drawing/2014/main" id="{8CE759C2-76F1-4222-AB18-65847AD78D62}"/>
                </a:ext>
              </a:extLst>
            </p:cNvPr>
            <p:cNvSpPr/>
            <p:nvPr/>
          </p:nvSpPr>
          <p:spPr>
            <a:xfrm>
              <a:off x="847196" y="1969150"/>
              <a:ext cx="3383280"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BC033F5D-0FB3-45D5-A3F6-0C29865513A4}"/>
                </a:ext>
              </a:extLst>
            </p:cNvPr>
            <p:cNvSpPr/>
            <p:nvPr/>
          </p:nvSpPr>
          <p:spPr>
            <a:xfrm>
              <a:off x="1075404" y="2801977"/>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6E709E1C-B7F4-40B1-8AFC-8ECD44CEC5D2}"/>
                </a:ext>
              </a:extLst>
            </p:cNvPr>
            <p:cNvSpPr/>
            <p:nvPr/>
          </p:nvSpPr>
          <p:spPr>
            <a:xfrm>
              <a:off x="1075404" y="3242254"/>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1A0F8550-3BC8-4090-A2DE-4F910A719C8B}"/>
                </a:ext>
              </a:extLst>
            </p:cNvPr>
            <p:cNvSpPr/>
            <p:nvPr/>
          </p:nvSpPr>
          <p:spPr>
            <a:xfrm>
              <a:off x="1075404" y="3682531"/>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4B510A14-32DB-425E-8614-49724351E200}"/>
                </a:ext>
              </a:extLst>
            </p:cNvPr>
            <p:cNvSpPr/>
            <p:nvPr/>
          </p:nvSpPr>
          <p:spPr>
            <a:xfrm>
              <a:off x="1075404" y="4122808"/>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9F26B4DC-0C1F-4181-9262-7109F19C58BD}"/>
                </a:ext>
              </a:extLst>
            </p:cNvPr>
            <p:cNvSpPr/>
            <p:nvPr/>
          </p:nvSpPr>
          <p:spPr>
            <a:xfrm>
              <a:off x="1075404" y="4563085"/>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6E5AE0EB-47D7-44DA-9E5A-DA1D8ACCFF83}"/>
                </a:ext>
              </a:extLst>
            </p:cNvPr>
            <p:cNvSpPr/>
            <p:nvPr/>
          </p:nvSpPr>
          <p:spPr>
            <a:xfrm>
              <a:off x="1075404" y="2210919"/>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F8668E3B-DFF4-4FC2-967E-D91CEC680E44}"/>
                </a:ext>
              </a:extLst>
            </p:cNvPr>
            <p:cNvSpPr/>
            <p:nvPr/>
          </p:nvSpPr>
          <p:spPr>
            <a:xfrm>
              <a:off x="1075404" y="4930613"/>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4" name="Arrow: Pentagon 83">
              <a:extLst>
                <a:ext uri="{FF2B5EF4-FFF2-40B4-BE49-F238E27FC236}">
                  <a16:creationId xmlns:a16="http://schemas.microsoft.com/office/drawing/2014/main" id="{0671D3E0-6E56-4B0A-9948-266FF4DB63A2}"/>
                </a:ext>
              </a:extLst>
            </p:cNvPr>
            <p:cNvSpPr/>
            <p:nvPr/>
          </p:nvSpPr>
          <p:spPr>
            <a:xfrm rot="5400000">
              <a:off x="2432042" y="3319756"/>
              <a:ext cx="2719695" cy="502024"/>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cxnSp>
          <p:nvCxnSpPr>
            <p:cNvPr id="85" name="Connector: Elbow 84">
              <a:extLst>
                <a:ext uri="{FF2B5EF4-FFF2-40B4-BE49-F238E27FC236}">
                  <a16:creationId xmlns:a16="http://schemas.microsoft.com/office/drawing/2014/main" id="{7CE34A31-ADBC-4EF4-9977-DD8B069E8C7B}"/>
                </a:ext>
              </a:extLst>
            </p:cNvPr>
            <p:cNvCxnSpPr>
              <a:cxnSpLocks/>
              <a:stCxn id="83" idx="3"/>
            </p:cNvCxnSpPr>
            <p:nvPr/>
          </p:nvCxnSpPr>
          <p:spPr>
            <a:xfrm flipV="1">
              <a:off x="3361404" y="2439519"/>
              <a:ext cx="1919848" cy="2719694"/>
            </a:xfrm>
            <a:prstGeom prst="bentConnector3">
              <a:avLst>
                <a:gd name="adj1" fmla="val 66810"/>
              </a:avLst>
            </a:prstGeom>
            <a:noFill/>
            <a:ln w="19050" cap="flat" cmpd="sng" algn="ctr">
              <a:solidFill>
                <a:srgbClr val="4BACC6"/>
              </a:solidFill>
              <a:prstDash val="solid"/>
              <a:tailEnd type="triangle" w="lg" len="lg"/>
            </a:ln>
            <a:effectLst/>
          </p:spPr>
        </p:cxnSp>
      </p:grpSp>
      <p:grpSp>
        <p:nvGrpSpPr>
          <p:cNvPr id="53" name="Group 52">
            <a:extLst>
              <a:ext uri="{FF2B5EF4-FFF2-40B4-BE49-F238E27FC236}">
                <a16:creationId xmlns:a16="http://schemas.microsoft.com/office/drawing/2014/main" id="{3C35BEA7-E35B-4607-B754-7AF592756235}"/>
              </a:ext>
            </a:extLst>
          </p:cNvPr>
          <p:cNvGrpSpPr/>
          <p:nvPr/>
        </p:nvGrpSpPr>
        <p:grpSpPr>
          <a:xfrm>
            <a:off x="3267230" y="2355144"/>
            <a:ext cx="3325542" cy="2743200"/>
            <a:chOff x="847196" y="1969150"/>
            <a:chExt cx="4434056" cy="3657600"/>
          </a:xfrm>
        </p:grpSpPr>
        <p:sp>
          <p:nvSpPr>
            <p:cNvPr id="66" name="Rectangle 65">
              <a:extLst>
                <a:ext uri="{FF2B5EF4-FFF2-40B4-BE49-F238E27FC236}">
                  <a16:creationId xmlns:a16="http://schemas.microsoft.com/office/drawing/2014/main" id="{EF0DC022-57EA-45E9-974E-38B60E4A8659}"/>
                </a:ext>
              </a:extLst>
            </p:cNvPr>
            <p:cNvSpPr/>
            <p:nvPr/>
          </p:nvSpPr>
          <p:spPr>
            <a:xfrm>
              <a:off x="847196" y="1969150"/>
              <a:ext cx="3383280"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011530A9-35EF-4B15-B318-DDE1B1783FC9}"/>
                </a:ext>
              </a:extLst>
            </p:cNvPr>
            <p:cNvSpPr/>
            <p:nvPr/>
          </p:nvSpPr>
          <p:spPr>
            <a:xfrm>
              <a:off x="1075404" y="2801977"/>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DDAC5AD3-4AF9-4D26-8A15-39911C239AA0}"/>
                </a:ext>
              </a:extLst>
            </p:cNvPr>
            <p:cNvSpPr/>
            <p:nvPr/>
          </p:nvSpPr>
          <p:spPr>
            <a:xfrm>
              <a:off x="1075404" y="3242254"/>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 name="Rectangle 68">
              <a:extLst>
                <a:ext uri="{FF2B5EF4-FFF2-40B4-BE49-F238E27FC236}">
                  <a16:creationId xmlns:a16="http://schemas.microsoft.com/office/drawing/2014/main" id="{DBE52F55-ACE4-4DB9-A0A6-55E0EE5C8D7E}"/>
                </a:ext>
              </a:extLst>
            </p:cNvPr>
            <p:cNvSpPr/>
            <p:nvPr/>
          </p:nvSpPr>
          <p:spPr>
            <a:xfrm>
              <a:off x="1075404" y="3682531"/>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98C42393-AB5E-41F9-9829-974FC62FD983}"/>
                </a:ext>
              </a:extLst>
            </p:cNvPr>
            <p:cNvSpPr/>
            <p:nvPr/>
          </p:nvSpPr>
          <p:spPr>
            <a:xfrm>
              <a:off x="1075404" y="4122808"/>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FC088D9E-1CB3-44F3-8A55-C114C72F9E18}"/>
                </a:ext>
              </a:extLst>
            </p:cNvPr>
            <p:cNvSpPr/>
            <p:nvPr/>
          </p:nvSpPr>
          <p:spPr>
            <a:xfrm>
              <a:off x="1075404" y="4563085"/>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CC8CBB59-05F2-460B-86C6-10F66CC2ADD0}"/>
                </a:ext>
              </a:extLst>
            </p:cNvPr>
            <p:cNvSpPr/>
            <p:nvPr/>
          </p:nvSpPr>
          <p:spPr>
            <a:xfrm>
              <a:off x="1075404" y="2210919"/>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Rectangle 72">
              <a:extLst>
                <a:ext uri="{FF2B5EF4-FFF2-40B4-BE49-F238E27FC236}">
                  <a16:creationId xmlns:a16="http://schemas.microsoft.com/office/drawing/2014/main" id="{CD16F9EB-1824-468C-8531-510640CCE79C}"/>
                </a:ext>
              </a:extLst>
            </p:cNvPr>
            <p:cNvSpPr/>
            <p:nvPr/>
          </p:nvSpPr>
          <p:spPr>
            <a:xfrm>
              <a:off x="1075404" y="4930613"/>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4" name="Arrow: Pentagon 73">
              <a:extLst>
                <a:ext uri="{FF2B5EF4-FFF2-40B4-BE49-F238E27FC236}">
                  <a16:creationId xmlns:a16="http://schemas.microsoft.com/office/drawing/2014/main" id="{232812D7-DA56-4A31-9DC7-96422AF60FAD}"/>
                </a:ext>
              </a:extLst>
            </p:cNvPr>
            <p:cNvSpPr/>
            <p:nvPr/>
          </p:nvSpPr>
          <p:spPr>
            <a:xfrm rot="5400000">
              <a:off x="2432042" y="3319756"/>
              <a:ext cx="2719695" cy="502024"/>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cxnSp>
          <p:nvCxnSpPr>
            <p:cNvPr id="75" name="Connector: Elbow 74">
              <a:extLst>
                <a:ext uri="{FF2B5EF4-FFF2-40B4-BE49-F238E27FC236}">
                  <a16:creationId xmlns:a16="http://schemas.microsoft.com/office/drawing/2014/main" id="{B26B5140-13FB-4344-BDE5-CA98D1BAF27C}"/>
                </a:ext>
              </a:extLst>
            </p:cNvPr>
            <p:cNvCxnSpPr>
              <a:cxnSpLocks/>
              <a:stCxn id="73" idx="3"/>
            </p:cNvCxnSpPr>
            <p:nvPr/>
          </p:nvCxnSpPr>
          <p:spPr>
            <a:xfrm flipV="1">
              <a:off x="3361404" y="2439519"/>
              <a:ext cx="1919848" cy="2719694"/>
            </a:xfrm>
            <a:prstGeom prst="bentConnector3">
              <a:avLst>
                <a:gd name="adj1" fmla="val 66810"/>
              </a:avLst>
            </a:prstGeom>
            <a:noFill/>
            <a:ln w="19050" cap="flat" cmpd="sng" algn="ctr">
              <a:solidFill>
                <a:srgbClr val="4BACC6"/>
              </a:solidFill>
              <a:prstDash val="solid"/>
              <a:tailEnd type="triangle" w="lg" len="lg"/>
            </a:ln>
            <a:effectLst/>
          </p:spPr>
        </p:cxnSp>
      </p:grpSp>
      <p:grpSp>
        <p:nvGrpSpPr>
          <p:cNvPr id="54" name="Group 53">
            <a:extLst>
              <a:ext uri="{FF2B5EF4-FFF2-40B4-BE49-F238E27FC236}">
                <a16:creationId xmlns:a16="http://schemas.microsoft.com/office/drawing/2014/main" id="{E257F1D6-8749-478B-9661-DA7DE07BA2BE}"/>
              </a:ext>
            </a:extLst>
          </p:cNvPr>
          <p:cNvGrpSpPr/>
          <p:nvPr/>
        </p:nvGrpSpPr>
        <p:grpSpPr>
          <a:xfrm>
            <a:off x="147148" y="2355144"/>
            <a:ext cx="3325542" cy="2743200"/>
            <a:chOff x="847196" y="1969150"/>
            <a:chExt cx="4434056" cy="3657600"/>
          </a:xfrm>
        </p:grpSpPr>
        <p:sp>
          <p:nvSpPr>
            <p:cNvPr id="56" name="Rectangle 55">
              <a:extLst>
                <a:ext uri="{FF2B5EF4-FFF2-40B4-BE49-F238E27FC236}">
                  <a16:creationId xmlns:a16="http://schemas.microsoft.com/office/drawing/2014/main" id="{A32B32A5-F852-4043-A3B3-75A59CD2D95C}"/>
                </a:ext>
              </a:extLst>
            </p:cNvPr>
            <p:cNvSpPr/>
            <p:nvPr/>
          </p:nvSpPr>
          <p:spPr>
            <a:xfrm>
              <a:off x="847196" y="1969150"/>
              <a:ext cx="3383280"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4A4DFE39-3A4B-4F18-930A-93E91279118E}"/>
                </a:ext>
              </a:extLst>
            </p:cNvPr>
            <p:cNvSpPr/>
            <p:nvPr/>
          </p:nvSpPr>
          <p:spPr>
            <a:xfrm>
              <a:off x="1075404" y="2801977"/>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Rectangle 57">
              <a:extLst>
                <a:ext uri="{FF2B5EF4-FFF2-40B4-BE49-F238E27FC236}">
                  <a16:creationId xmlns:a16="http://schemas.microsoft.com/office/drawing/2014/main" id="{EF5886AA-EF06-4F5C-BE4F-CDBD8F628041}"/>
                </a:ext>
              </a:extLst>
            </p:cNvPr>
            <p:cNvSpPr/>
            <p:nvPr/>
          </p:nvSpPr>
          <p:spPr>
            <a:xfrm>
              <a:off x="1075404" y="3242254"/>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B49A8D55-180E-42DF-B6D5-8DED8FF22D5C}"/>
                </a:ext>
              </a:extLst>
            </p:cNvPr>
            <p:cNvSpPr/>
            <p:nvPr/>
          </p:nvSpPr>
          <p:spPr>
            <a:xfrm>
              <a:off x="1075404" y="3682531"/>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378728D8-0460-43C9-912D-C00C7E8DD41B}"/>
                </a:ext>
              </a:extLst>
            </p:cNvPr>
            <p:cNvSpPr/>
            <p:nvPr/>
          </p:nvSpPr>
          <p:spPr>
            <a:xfrm>
              <a:off x="1075404" y="4122808"/>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B6A7D163-4DE0-478A-9A2C-C26F786CB41B}"/>
                </a:ext>
              </a:extLst>
            </p:cNvPr>
            <p:cNvSpPr/>
            <p:nvPr/>
          </p:nvSpPr>
          <p:spPr>
            <a:xfrm>
              <a:off x="1075404" y="4563085"/>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47848986-807E-4AC3-905C-204CC75BE7B9}"/>
                </a:ext>
              </a:extLst>
            </p:cNvPr>
            <p:cNvSpPr/>
            <p:nvPr/>
          </p:nvSpPr>
          <p:spPr>
            <a:xfrm>
              <a:off x="1075404" y="2210919"/>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F2A324AD-7ADC-443A-9FCD-17D2AEB08055}"/>
                </a:ext>
              </a:extLst>
            </p:cNvPr>
            <p:cNvSpPr/>
            <p:nvPr/>
          </p:nvSpPr>
          <p:spPr>
            <a:xfrm>
              <a:off x="1075404" y="4930613"/>
              <a:ext cx="2286000" cy="457200"/>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Arrow: Pentagon 63">
              <a:extLst>
                <a:ext uri="{FF2B5EF4-FFF2-40B4-BE49-F238E27FC236}">
                  <a16:creationId xmlns:a16="http://schemas.microsoft.com/office/drawing/2014/main" id="{276EF140-D690-435D-AF8D-40590E173F25}"/>
                </a:ext>
              </a:extLst>
            </p:cNvPr>
            <p:cNvSpPr/>
            <p:nvPr/>
          </p:nvSpPr>
          <p:spPr>
            <a:xfrm rot="5400000">
              <a:off x="2432042" y="3319756"/>
              <a:ext cx="2719695" cy="502024"/>
            </a:xfrm>
            <a:prstGeom prst="homePlat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cxnSp>
          <p:nvCxnSpPr>
            <p:cNvPr id="65" name="Connector: Elbow 64">
              <a:extLst>
                <a:ext uri="{FF2B5EF4-FFF2-40B4-BE49-F238E27FC236}">
                  <a16:creationId xmlns:a16="http://schemas.microsoft.com/office/drawing/2014/main" id="{7917C565-DA1B-4A47-B465-10B1C8F64C23}"/>
                </a:ext>
              </a:extLst>
            </p:cNvPr>
            <p:cNvCxnSpPr>
              <a:cxnSpLocks/>
              <a:stCxn id="63" idx="3"/>
            </p:cNvCxnSpPr>
            <p:nvPr/>
          </p:nvCxnSpPr>
          <p:spPr>
            <a:xfrm flipV="1">
              <a:off x="3361404" y="2439519"/>
              <a:ext cx="1919848" cy="2719694"/>
            </a:xfrm>
            <a:prstGeom prst="bentConnector3">
              <a:avLst>
                <a:gd name="adj1" fmla="val 66810"/>
              </a:avLst>
            </a:prstGeom>
            <a:noFill/>
            <a:ln w="19050" cap="flat" cmpd="sng" algn="ctr">
              <a:solidFill>
                <a:srgbClr val="4BACC6"/>
              </a:solidFill>
              <a:prstDash val="solid"/>
              <a:tailEnd type="triangle" w="lg" len="lg"/>
            </a:ln>
            <a:effectLst/>
          </p:spPr>
        </p:cxnSp>
      </p:grpSp>
      <p:cxnSp>
        <p:nvCxnSpPr>
          <p:cNvPr id="55" name="Straight Connector 54">
            <a:extLst>
              <a:ext uri="{FF2B5EF4-FFF2-40B4-BE49-F238E27FC236}">
                <a16:creationId xmlns:a16="http://schemas.microsoft.com/office/drawing/2014/main" id="{D7A07B3B-F5B8-4307-AABB-F53373DC05DB}"/>
              </a:ext>
            </a:extLst>
          </p:cNvPr>
          <p:cNvCxnSpPr>
            <a:cxnSpLocks/>
            <a:stCxn id="62" idx="1"/>
          </p:cNvCxnSpPr>
          <p:nvPr/>
        </p:nvCxnSpPr>
        <p:spPr>
          <a:xfrm flipH="1">
            <a:off x="0" y="2707921"/>
            <a:ext cx="318304" cy="0"/>
          </a:xfrm>
          <a:prstGeom prst="line">
            <a:avLst/>
          </a:prstGeom>
          <a:noFill/>
          <a:ln w="19050" cap="flat" cmpd="sng" algn="ctr">
            <a:solidFill>
              <a:srgbClr val="4BACC6"/>
            </a:solidFill>
            <a:prstDash val="solid"/>
            <a:headEnd type="triangle" w="lg" len="lg"/>
            <a:tailEnd type="none" w="med" len="med"/>
          </a:ln>
          <a:effectLst/>
        </p:spPr>
      </p:cxnSp>
      <p:cxnSp>
        <p:nvCxnSpPr>
          <p:cNvPr id="9" name="Straight Arrow Connector 8">
            <a:extLst>
              <a:ext uri="{FF2B5EF4-FFF2-40B4-BE49-F238E27FC236}">
                <a16:creationId xmlns:a16="http://schemas.microsoft.com/office/drawing/2014/main" id="{97600174-C5AC-4BB7-BB5D-E7A4AFEF3110}"/>
              </a:ext>
            </a:extLst>
          </p:cNvPr>
          <p:cNvCxnSpPr>
            <a:stCxn id="93" idx="3"/>
          </p:cNvCxnSpPr>
          <p:nvPr/>
        </p:nvCxnSpPr>
        <p:spPr>
          <a:xfrm>
            <a:off x="11393049" y="4747691"/>
            <a:ext cx="798951" cy="0"/>
          </a:xfrm>
          <a:prstGeom prst="straightConnector1">
            <a:avLst/>
          </a:prstGeom>
          <a:noFill/>
          <a:ln w="19050" cap="flat" cmpd="sng" algn="ctr">
            <a:solidFill>
              <a:srgbClr val="4BACC6"/>
            </a:solidFill>
            <a:prstDash val="solid"/>
            <a:tailEnd type="triangle" w="lg" len="lg"/>
          </a:ln>
          <a:effectLst/>
        </p:spPr>
      </p:cxnSp>
      <p:sp>
        <p:nvSpPr>
          <p:cNvPr id="96" name="TextBox 95">
            <a:extLst>
              <a:ext uri="{FF2B5EF4-FFF2-40B4-BE49-F238E27FC236}">
                <a16:creationId xmlns:a16="http://schemas.microsoft.com/office/drawing/2014/main" id="{6935D6D5-55D4-4402-B02C-9E5760A0AED6}"/>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04D6C169-90E9-420D-9ACE-4F1E0FCF6A6D}"/>
              </a:ext>
            </a:extLst>
          </p:cNvPr>
          <p:cNvSpPr>
            <a:spLocks noGrp="1"/>
          </p:cNvSpPr>
          <p:nvPr>
            <p:ph type="sldNum" sz="quarter" idx="12"/>
          </p:nvPr>
        </p:nvSpPr>
        <p:spPr/>
        <p:txBody>
          <a:bodyPr/>
          <a:lstStyle/>
          <a:p>
            <a:fld id="{C561A1FA-AF8D-40D5-924F-60D3B98E3498}" type="slidenum">
              <a:rPr lang="en-US" smtClean="0"/>
              <a:t>16</a:t>
            </a:fld>
            <a:endParaRPr lang="en-US"/>
          </a:p>
        </p:txBody>
      </p:sp>
    </p:spTree>
    <p:extLst>
      <p:ext uri="{BB962C8B-B14F-4D97-AF65-F5344CB8AC3E}">
        <p14:creationId xmlns:p14="http://schemas.microsoft.com/office/powerpoint/2010/main" val="321164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9E-2A38-4FDA-A8E5-B2520D8D4802}"/>
              </a:ext>
            </a:extLst>
          </p:cNvPr>
          <p:cNvSpPr>
            <a:spLocks noGrp="1"/>
          </p:cNvSpPr>
          <p:nvPr>
            <p:ph type="title"/>
          </p:nvPr>
        </p:nvSpPr>
        <p:spPr/>
        <p:txBody>
          <a:bodyPr/>
          <a:lstStyle/>
          <a:p>
            <a:r>
              <a:rPr lang="en-US" dirty="0"/>
              <a:t>Bitcoin Mining</a:t>
            </a:r>
          </a:p>
        </p:txBody>
      </p:sp>
      <p:sp>
        <p:nvSpPr>
          <p:cNvPr id="30" name="Rectangle: Rounded Corners 29">
            <a:extLst>
              <a:ext uri="{FF2B5EF4-FFF2-40B4-BE49-F238E27FC236}">
                <a16:creationId xmlns:a16="http://schemas.microsoft.com/office/drawing/2014/main" id="{4DC0177F-9C60-4D83-8AC9-77F4EC6BC1B4}"/>
              </a:ext>
            </a:extLst>
          </p:cNvPr>
          <p:cNvSpPr/>
          <p:nvPr/>
        </p:nvSpPr>
        <p:spPr>
          <a:xfrm>
            <a:off x="4796293" y="1969150"/>
            <a:ext cx="1885585" cy="2827604"/>
          </a:xfrm>
          <a:prstGeom prst="round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58E555E2-AAB0-4437-833B-8D6420342A2D}"/>
              </a:ext>
            </a:extLst>
          </p:cNvPr>
          <p:cNvSpPr/>
          <p:nvPr/>
        </p:nvSpPr>
        <p:spPr>
          <a:xfrm>
            <a:off x="1917499" y="1969150"/>
            <a:ext cx="2742417" cy="3657600"/>
          </a:xfrm>
          <a:prstGeom prst="rect">
            <a:avLst/>
          </a:prstGeom>
          <a:solidFill>
            <a:srgbClr val="4F81BD">
              <a:lumMod val="20000"/>
              <a:lumOff val="8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8D2C39BC-43C0-486A-B46C-E32F7ACC8F42}"/>
              </a:ext>
            </a:extLst>
          </p:cNvPr>
          <p:cNvSpPr/>
          <p:nvPr/>
        </p:nvSpPr>
        <p:spPr>
          <a:xfrm>
            <a:off x="2145707" y="2210919"/>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B3579422-F10A-40AB-A539-33C48B1FB621}"/>
              </a:ext>
            </a:extLst>
          </p:cNvPr>
          <p:cNvSpPr/>
          <p:nvPr/>
        </p:nvSpPr>
        <p:spPr>
          <a:xfrm>
            <a:off x="2145707" y="5154144"/>
            <a:ext cx="2286000"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F89EABA8-7BCD-4184-8F52-C6BBB15B9A36}"/>
              </a:ext>
            </a:extLst>
          </p:cNvPr>
          <p:cNvSpPr/>
          <p:nvPr/>
        </p:nvSpPr>
        <p:spPr>
          <a:xfrm>
            <a:off x="2145707" y="2801977"/>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936EEBAB-285D-468D-97A3-4B37308EFB9E}"/>
              </a:ext>
            </a:extLst>
          </p:cNvPr>
          <p:cNvSpPr/>
          <p:nvPr/>
        </p:nvSpPr>
        <p:spPr>
          <a:xfrm>
            <a:off x="2145707" y="3242254"/>
            <a:ext cx="11388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C562855F-E286-48EF-8972-BFE96426B46D}"/>
              </a:ext>
            </a:extLst>
          </p:cNvPr>
          <p:cNvSpPr/>
          <p:nvPr/>
        </p:nvSpPr>
        <p:spPr>
          <a:xfrm>
            <a:off x="2145707" y="3682531"/>
            <a:ext cx="205323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01B6CBBB-147C-4BA5-AE30-484781345399}"/>
              </a:ext>
            </a:extLst>
          </p:cNvPr>
          <p:cNvSpPr/>
          <p:nvPr/>
        </p:nvSpPr>
        <p:spPr>
          <a:xfrm>
            <a:off x="2145707" y="4122808"/>
            <a:ext cx="1385183"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49DA6D56-32B1-43A6-BC92-E58847CA1FE2}"/>
              </a:ext>
            </a:extLst>
          </p:cNvPr>
          <p:cNvSpPr/>
          <p:nvPr/>
        </p:nvSpPr>
        <p:spPr>
          <a:xfrm>
            <a:off x="2145707" y="4563085"/>
            <a:ext cx="1843684" cy="233669"/>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BB8C1D9A-A9BF-4800-AAB1-74FF58D33571}"/>
              </a:ext>
            </a:extLst>
          </p:cNvPr>
          <p:cNvSpPr txBox="1"/>
          <p:nvPr/>
        </p:nvSpPr>
        <p:spPr>
          <a:xfrm>
            <a:off x="4796293" y="3198286"/>
            <a:ext cx="1885585" cy="369332"/>
          </a:xfrm>
          <a:prstGeom prst="rect">
            <a:avLst/>
          </a:prstGeom>
          <a:noFill/>
        </p:spPr>
        <p:txBody>
          <a:bodyPr wrap="squar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Content</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40" name="TextBox 39">
            <a:extLst>
              <a:ext uri="{FF2B5EF4-FFF2-40B4-BE49-F238E27FC236}">
                <a16:creationId xmlns:a16="http://schemas.microsoft.com/office/drawing/2014/main" id="{D8605D2D-8D5D-4B0E-B942-033AAA8FAF93}"/>
              </a:ext>
            </a:extLst>
          </p:cNvPr>
          <p:cNvSpPr txBox="1"/>
          <p:nvPr/>
        </p:nvSpPr>
        <p:spPr>
          <a:xfrm>
            <a:off x="4796293" y="2140255"/>
            <a:ext cx="1885585" cy="369332"/>
          </a:xfrm>
          <a:prstGeom prst="rect">
            <a:avLst/>
          </a:prstGeom>
          <a:noFill/>
        </p:spPr>
        <p:txBody>
          <a:bodyPr wrap="square" rtlCol="0">
            <a:spAutoFit/>
          </a:bodyPr>
          <a:lstStyle/>
          <a:p>
            <a:pPr algn="ctr"/>
            <a:r>
              <a:rPr lang="en-US" altLang="zh-CN" dirty="0">
                <a:solidFill>
                  <a:srgbClr val="C0504D"/>
                </a:solidFill>
                <a:latin typeface="Arial" panose="020B0604020202020204" pitchFamily="34" charset="0"/>
                <a:ea typeface="Microsoft JhengHei" panose="020B0604030504040204" pitchFamily="34" charset="-120"/>
                <a:cs typeface="Arial" panose="020B0604020202020204" pitchFamily="34" charset="0"/>
              </a:rPr>
              <a:t>Header</a:t>
            </a:r>
            <a:endParaRPr lang="en-US"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sp>
        <p:nvSpPr>
          <p:cNvPr id="41" name="Rectangle 40">
            <a:extLst>
              <a:ext uri="{FF2B5EF4-FFF2-40B4-BE49-F238E27FC236}">
                <a16:creationId xmlns:a16="http://schemas.microsoft.com/office/drawing/2014/main" id="{405E26FA-2D35-4AA3-8709-A1A0A1526EDC}"/>
              </a:ext>
            </a:extLst>
          </p:cNvPr>
          <p:cNvSpPr/>
          <p:nvPr/>
        </p:nvSpPr>
        <p:spPr>
          <a:xfrm rot="16200000">
            <a:off x="6380316" y="3333047"/>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rPr>
              <a:t>Hash Function</a:t>
            </a:r>
            <a:endParaRPr kumimoji="0" lang="en-US" sz="1400" b="1" i="0" u="none" strike="noStrike" kern="0" cap="none" spc="0" normalizeH="0" baseline="0" noProof="0" dirty="0">
              <a:ln>
                <a:noFill/>
              </a:ln>
              <a:solidFill>
                <a:srgbClr val="9BBB59">
                  <a:lumMod val="50000"/>
                </a:srgbClr>
              </a:solidFill>
              <a:effectLst/>
              <a:uLnTx/>
              <a:uFillTx/>
              <a:latin typeface="Arial" panose="020B0604020202020204" pitchFamily="34" charset="0"/>
              <a:ea typeface="Microsoft JhengHei" panose="020B0604030504040204" pitchFamily="34" charset="-120"/>
              <a:cs typeface="Arial" panose="020B0604020202020204" pitchFamily="34" charset="0"/>
            </a:endParaRPr>
          </a:p>
        </p:txBody>
      </p:sp>
      <p:sp>
        <p:nvSpPr>
          <p:cNvPr id="42" name="Arrow: Right 41">
            <a:extLst>
              <a:ext uri="{FF2B5EF4-FFF2-40B4-BE49-F238E27FC236}">
                <a16:creationId xmlns:a16="http://schemas.microsoft.com/office/drawing/2014/main" id="{9C532C7A-63B5-4533-801D-EF9A4013A486}"/>
              </a:ext>
            </a:extLst>
          </p:cNvPr>
          <p:cNvSpPr/>
          <p:nvPr/>
        </p:nvSpPr>
        <p:spPr>
          <a:xfrm>
            <a:off x="6818255" y="3402566"/>
            <a:ext cx="340084" cy="323443"/>
          </a:xfrm>
          <a:prstGeom prst="rightArrow">
            <a:avLst/>
          </a:prstGeom>
          <a:solidFill>
            <a:srgbClr val="C0504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68C2EA13-6779-4B06-AA7D-1247C1BE3BD8}"/>
              </a:ext>
            </a:extLst>
          </p:cNvPr>
          <p:cNvSpPr/>
          <p:nvPr/>
        </p:nvSpPr>
        <p:spPr>
          <a:xfrm>
            <a:off x="8364754" y="4475307"/>
            <a:ext cx="2286000" cy="457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0000 Y38V W6HD</a:t>
            </a:r>
          </a:p>
        </p:txBody>
      </p:sp>
      <p:sp>
        <p:nvSpPr>
          <p:cNvPr id="44" name="Arrow: Right 43">
            <a:extLst>
              <a:ext uri="{FF2B5EF4-FFF2-40B4-BE49-F238E27FC236}">
                <a16:creationId xmlns:a16="http://schemas.microsoft.com/office/drawing/2014/main" id="{957778E5-49A0-4CDB-B511-0659EF8A8BCC}"/>
              </a:ext>
            </a:extLst>
          </p:cNvPr>
          <p:cNvSpPr/>
          <p:nvPr/>
        </p:nvSpPr>
        <p:spPr>
          <a:xfrm>
            <a:off x="7888293" y="3402566"/>
            <a:ext cx="340084" cy="323443"/>
          </a:xfrm>
          <a:prstGeom prst="rightArrow">
            <a:avLst/>
          </a:prstGeom>
          <a:solidFill>
            <a:srgbClr val="9BBB59"/>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45" name="Connector: Elbow 44">
            <a:extLst>
              <a:ext uri="{FF2B5EF4-FFF2-40B4-BE49-F238E27FC236}">
                <a16:creationId xmlns:a16="http://schemas.microsoft.com/office/drawing/2014/main" id="{FD42FADA-9F68-457D-A1AE-74D8732CC970}"/>
              </a:ext>
            </a:extLst>
          </p:cNvPr>
          <p:cNvCxnSpPr>
            <a:stCxn id="43" idx="2"/>
            <a:endCxn id="33" idx="3"/>
          </p:cNvCxnSpPr>
          <p:nvPr/>
        </p:nvCxnSpPr>
        <p:spPr>
          <a:xfrm rot="5400000">
            <a:off x="6800495" y="2563720"/>
            <a:ext cx="338472" cy="5076047"/>
          </a:xfrm>
          <a:prstGeom prst="bentConnector2">
            <a:avLst/>
          </a:prstGeom>
          <a:noFill/>
          <a:ln w="19050" cap="flat" cmpd="sng" algn="ctr">
            <a:solidFill>
              <a:srgbClr val="9BBB59"/>
            </a:solidFill>
            <a:prstDash val="solid"/>
            <a:tailEnd type="triangle" w="lg" len="lg"/>
          </a:ln>
          <a:effectLst/>
        </p:spPr>
      </p:cxnSp>
      <p:sp>
        <p:nvSpPr>
          <p:cNvPr id="46" name="Rectangle 45">
            <a:extLst>
              <a:ext uri="{FF2B5EF4-FFF2-40B4-BE49-F238E27FC236}">
                <a16:creationId xmlns:a16="http://schemas.microsoft.com/office/drawing/2014/main" id="{5B7579F8-8CC4-451B-A012-4336EAA7DFA5}"/>
              </a:ext>
            </a:extLst>
          </p:cNvPr>
          <p:cNvSpPr/>
          <p:nvPr/>
        </p:nvSpPr>
        <p:spPr>
          <a:xfrm>
            <a:off x="8364754" y="1969149"/>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R6XE FY3C 6BW4</a:t>
            </a:r>
          </a:p>
        </p:txBody>
      </p:sp>
      <p:sp>
        <p:nvSpPr>
          <p:cNvPr id="47" name="Rectangle 46">
            <a:extLst>
              <a:ext uri="{FF2B5EF4-FFF2-40B4-BE49-F238E27FC236}">
                <a16:creationId xmlns:a16="http://schemas.microsoft.com/office/drawing/2014/main" id="{ECCC392E-340D-4FDC-BDB7-BB8C543CD6B4}"/>
              </a:ext>
            </a:extLst>
          </p:cNvPr>
          <p:cNvSpPr/>
          <p:nvPr/>
        </p:nvSpPr>
        <p:spPr>
          <a:xfrm>
            <a:off x="8364754" y="2595689"/>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5XD3 B5EP DHRW</a:t>
            </a:r>
          </a:p>
        </p:txBody>
      </p:sp>
      <p:sp>
        <p:nvSpPr>
          <p:cNvPr id="48" name="Rectangle 47">
            <a:extLst>
              <a:ext uri="{FF2B5EF4-FFF2-40B4-BE49-F238E27FC236}">
                <a16:creationId xmlns:a16="http://schemas.microsoft.com/office/drawing/2014/main" id="{9DD46138-C7DD-4D3C-9F41-F9416AE546C3}"/>
              </a:ext>
            </a:extLst>
          </p:cNvPr>
          <p:cNvSpPr/>
          <p:nvPr/>
        </p:nvSpPr>
        <p:spPr>
          <a:xfrm>
            <a:off x="8364754" y="3222229"/>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4R53 B2BE XOMR</a:t>
            </a:r>
          </a:p>
        </p:txBody>
      </p:sp>
      <p:sp>
        <p:nvSpPr>
          <p:cNvPr id="49" name="Rectangle 48">
            <a:extLst>
              <a:ext uri="{FF2B5EF4-FFF2-40B4-BE49-F238E27FC236}">
                <a16:creationId xmlns:a16="http://schemas.microsoft.com/office/drawing/2014/main" id="{C5D1AA84-9BE0-4D62-8FA1-F65D24942653}"/>
              </a:ext>
            </a:extLst>
          </p:cNvPr>
          <p:cNvSpPr/>
          <p:nvPr/>
        </p:nvSpPr>
        <p:spPr>
          <a:xfrm>
            <a:off x="8364754" y="3848769"/>
            <a:ext cx="2286000" cy="457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00RP Y38V W6HD</a:t>
            </a:r>
          </a:p>
        </p:txBody>
      </p:sp>
      <p:grpSp>
        <p:nvGrpSpPr>
          <p:cNvPr id="50" name="Group 49">
            <a:extLst>
              <a:ext uri="{FF2B5EF4-FFF2-40B4-BE49-F238E27FC236}">
                <a16:creationId xmlns:a16="http://schemas.microsoft.com/office/drawing/2014/main" id="{D7CF5722-5902-42B4-9A0A-436827743D3A}"/>
              </a:ext>
            </a:extLst>
          </p:cNvPr>
          <p:cNvGrpSpPr/>
          <p:nvPr/>
        </p:nvGrpSpPr>
        <p:grpSpPr>
          <a:xfrm>
            <a:off x="6419553" y="4055350"/>
            <a:ext cx="622115" cy="622115"/>
            <a:chOff x="5402327" y="5618337"/>
            <a:chExt cx="622115" cy="622115"/>
          </a:xfrm>
        </p:grpSpPr>
        <p:sp>
          <p:nvSpPr>
            <p:cNvPr id="51" name="Rectangle 50">
              <a:extLst>
                <a:ext uri="{FF2B5EF4-FFF2-40B4-BE49-F238E27FC236}">
                  <a16:creationId xmlns:a16="http://schemas.microsoft.com/office/drawing/2014/main" id="{B8AD85FA-6D6D-430F-AC3C-DF9BFCFAD3AD}"/>
                </a:ext>
              </a:extLst>
            </p:cNvPr>
            <p:cNvSpPr/>
            <p:nvPr/>
          </p:nvSpPr>
          <p:spPr>
            <a:xfrm>
              <a:off x="5402488" y="5618569"/>
              <a:ext cx="621792" cy="6216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2" name="Graphic 51">
              <a:extLst>
                <a:ext uri="{FF2B5EF4-FFF2-40B4-BE49-F238E27FC236}">
                  <a16:creationId xmlns:a16="http://schemas.microsoft.com/office/drawing/2014/main" id="{88DA3889-1115-4482-8A60-C7AC41ABF8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2327" y="5618337"/>
              <a:ext cx="622115" cy="622115"/>
            </a:xfrm>
            <a:prstGeom prst="rect">
              <a:avLst/>
            </a:prstGeom>
          </p:spPr>
        </p:pic>
      </p:grpSp>
      <p:sp>
        <p:nvSpPr>
          <p:cNvPr id="53" name="TextBox 52">
            <a:extLst>
              <a:ext uri="{FF2B5EF4-FFF2-40B4-BE49-F238E27FC236}">
                <a16:creationId xmlns:a16="http://schemas.microsoft.com/office/drawing/2014/main" id="{219CB50E-6FEE-4653-862C-5C42B127A2BF}"/>
              </a:ext>
            </a:extLst>
          </p:cNvPr>
          <p:cNvSpPr txBox="1"/>
          <p:nvPr/>
        </p:nvSpPr>
        <p:spPr>
          <a:xfrm>
            <a:off x="4796293" y="4330977"/>
            <a:ext cx="1885585" cy="369332"/>
          </a:xfrm>
          <a:prstGeom prst="rect">
            <a:avLst/>
          </a:prstGeom>
          <a:noFill/>
        </p:spPr>
        <p:txBody>
          <a:bodyPr wrap="square" rtlCol="0">
            <a:spAutoFit/>
          </a:bodyPr>
          <a:lstStyle/>
          <a:p>
            <a:pPr algn="ctr"/>
            <a:r>
              <a:rPr lang="en-US" altLang="zh-CN" b="1" dirty="0">
                <a:solidFill>
                  <a:srgbClr val="C0504D"/>
                </a:solidFill>
                <a:latin typeface="Arial" panose="020B0604020202020204" pitchFamily="34" charset="0"/>
                <a:ea typeface="Microsoft JhengHei" panose="020B0604030504040204" pitchFamily="34" charset="-120"/>
                <a:cs typeface="Arial" panose="020B0604020202020204" pitchFamily="34" charset="0"/>
              </a:rPr>
              <a:t>Nonce</a:t>
            </a:r>
            <a:endParaRPr lang="en-US" b="1" dirty="0">
              <a:solidFill>
                <a:srgbClr val="C0504D"/>
              </a:solidFill>
              <a:latin typeface="Arial" panose="020B0604020202020204" pitchFamily="34" charset="0"/>
              <a:ea typeface="Microsoft JhengHei" panose="020B0604030504040204" pitchFamily="34" charset="-120"/>
              <a:cs typeface="Arial" panose="020B0604020202020204" pitchFamily="34" charset="0"/>
            </a:endParaRPr>
          </a:p>
        </p:txBody>
      </p:sp>
      <p:cxnSp>
        <p:nvCxnSpPr>
          <p:cNvPr id="55" name="Connector: Elbow 54">
            <a:extLst>
              <a:ext uri="{FF2B5EF4-FFF2-40B4-BE49-F238E27FC236}">
                <a16:creationId xmlns:a16="http://schemas.microsoft.com/office/drawing/2014/main" id="{27251BA6-EAC2-4EFD-B73F-A72EAD37F9DE}"/>
              </a:ext>
            </a:extLst>
          </p:cNvPr>
          <p:cNvCxnSpPr>
            <a:stCxn id="31" idx="2"/>
            <a:endCxn id="54" idx="1"/>
          </p:cNvCxnSpPr>
          <p:nvPr/>
        </p:nvCxnSpPr>
        <p:spPr>
          <a:xfrm rot="16200000" flipH="1">
            <a:off x="5291764" y="3623694"/>
            <a:ext cx="228496" cy="4234608"/>
          </a:xfrm>
          <a:prstGeom prst="bentConnector2">
            <a:avLst/>
          </a:prstGeom>
          <a:noFill/>
          <a:ln w="19050" cap="flat" cmpd="sng" algn="ctr">
            <a:solidFill>
              <a:srgbClr val="4F81BD"/>
            </a:solidFill>
            <a:prstDash val="solid"/>
            <a:tailEnd type="triangle" w="lg" len="lg"/>
          </a:ln>
          <a:effectLst/>
        </p:spPr>
      </p:cxnSp>
      <p:pic>
        <p:nvPicPr>
          <p:cNvPr id="3" name="Picture 2">
            <a:extLst>
              <a:ext uri="{FF2B5EF4-FFF2-40B4-BE49-F238E27FC236}">
                <a16:creationId xmlns:a16="http://schemas.microsoft.com/office/drawing/2014/main" id="{129ABFDB-7397-43E5-BEDE-2E71E7DD056B}"/>
              </a:ext>
            </a:extLst>
          </p:cNvPr>
          <p:cNvPicPr>
            <a:picLocks noChangeAspect="1"/>
          </p:cNvPicPr>
          <p:nvPr/>
        </p:nvPicPr>
        <p:blipFill rotWithShape="1">
          <a:blip r:embed="rId4">
            <a:clrChange>
              <a:clrFrom>
                <a:srgbClr val="FEFEFE"/>
              </a:clrFrom>
              <a:clrTo>
                <a:srgbClr val="FEFEFE">
                  <a:alpha val="0"/>
                </a:srgbClr>
              </a:clrTo>
            </a:clrChange>
          </a:blip>
          <a:srcRect b="27976"/>
          <a:stretch/>
        </p:blipFill>
        <p:spPr>
          <a:xfrm>
            <a:off x="8364754" y="5410720"/>
            <a:ext cx="2286000" cy="1447280"/>
          </a:xfrm>
          <a:prstGeom prst="rect">
            <a:avLst/>
          </a:prstGeom>
        </p:spPr>
      </p:pic>
      <p:pic>
        <p:nvPicPr>
          <p:cNvPr id="54" name="Picture 53">
            <a:extLst>
              <a:ext uri="{FF2B5EF4-FFF2-40B4-BE49-F238E27FC236}">
                <a16:creationId xmlns:a16="http://schemas.microsoft.com/office/drawing/2014/main" id="{DAAECD20-2BFD-46AB-8D12-53ED4BB8A4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23316" y="5448865"/>
            <a:ext cx="1402133" cy="812762"/>
          </a:xfrm>
          <a:prstGeom prst="rect">
            <a:avLst/>
          </a:prstGeom>
        </p:spPr>
      </p:pic>
      <p:sp>
        <p:nvSpPr>
          <p:cNvPr id="56" name="TextBox 55">
            <a:extLst>
              <a:ext uri="{FF2B5EF4-FFF2-40B4-BE49-F238E27FC236}">
                <a16:creationId xmlns:a16="http://schemas.microsoft.com/office/drawing/2014/main" id="{A4AF5AB7-152C-4A12-A3A7-09E460365B99}"/>
              </a:ext>
            </a:extLst>
          </p:cNvPr>
          <p:cNvSpPr txBox="1"/>
          <p:nvPr/>
        </p:nvSpPr>
        <p:spPr>
          <a:xfrm>
            <a:off x="10650754" y="6230013"/>
            <a:ext cx="1541246" cy="461665"/>
          </a:xfrm>
          <a:prstGeom prst="rect">
            <a:avLst/>
          </a:prstGeom>
          <a:noFill/>
        </p:spPr>
        <p:txBody>
          <a:bodyPr wrap="square" rtlCol="0" anchor="b">
            <a:spAutoFit/>
          </a:bodyPr>
          <a:lstStyle/>
          <a:p>
            <a:pPr algn="r"/>
            <a:r>
              <a:rPr lang="en-US" sz="800" dirty="0">
                <a:latin typeface="Arial" panose="020B0604020202020204" pitchFamily="34" charset="0"/>
                <a:cs typeface="Arial" panose="020B0604020202020204" pitchFamily="34" charset="0"/>
              </a:rPr>
              <a:t>Anthony Woo</a:t>
            </a:r>
          </a:p>
          <a:p>
            <a:pPr algn="r"/>
            <a:r>
              <a:rPr lang="en-US" sz="800" dirty="0">
                <a:latin typeface="Arial" panose="020B0604020202020204" pitchFamily="34" charset="0"/>
                <a:cs typeface="Arial" panose="020B0604020202020204" pitchFamily="34" charset="0"/>
              </a:rPr>
              <a:t>Harvard Business School Asia-Pacific Research Center</a:t>
            </a:r>
          </a:p>
        </p:txBody>
      </p:sp>
      <p:sp>
        <p:nvSpPr>
          <p:cNvPr id="4" name="Slide Number Placeholder 3">
            <a:extLst>
              <a:ext uri="{FF2B5EF4-FFF2-40B4-BE49-F238E27FC236}">
                <a16:creationId xmlns:a16="http://schemas.microsoft.com/office/drawing/2014/main" id="{3A859672-8F4B-4453-8E8B-948169AD7CF8}"/>
              </a:ext>
            </a:extLst>
          </p:cNvPr>
          <p:cNvSpPr>
            <a:spLocks noGrp="1"/>
          </p:cNvSpPr>
          <p:nvPr>
            <p:ph type="sldNum" sz="quarter" idx="12"/>
          </p:nvPr>
        </p:nvSpPr>
        <p:spPr/>
        <p:txBody>
          <a:bodyPr/>
          <a:lstStyle/>
          <a:p>
            <a:fld id="{C561A1FA-AF8D-40D5-924F-60D3B98E3498}" type="slidenum">
              <a:rPr lang="en-US" smtClean="0"/>
              <a:t>17</a:t>
            </a:fld>
            <a:endParaRPr lang="en-US"/>
          </a:p>
        </p:txBody>
      </p:sp>
    </p:spTree>
    <p:extLst>
      <p:ext uri="{BB962C8B-B14F-4D97-AF65-F5344CB8AC3E}">
        <p14:creationId xmlns:p14="http://schemas.microsoft.com/office/powerpoint/2010/main" val="376273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204C-9E68-42B2-8FB4-9A1B6AFADF67}"/>
              </a:ext>
            </a:extLst>
          </p:cNvPr>
          <p:cNvSpPr>
            <a:spLocks noGrp="1"/>
          </p:cNvSpPr>
          <p:nvPr>
            <p:ph type="title"/>
          </p:nvPr>
        </p:nvSpPr>
        <p:spPr/>
        <p:txBody>
          <a:bodyPr/>
          <a:lstStyle/>
          <a:p>
            <a:r>
              <a:rPr lang="en-US" dirty="0"/>
              <a:t>Bitcoin Mining</a:t>
            </a:r>
          </a:p>
        </p:txBody>
      </p:sp>
      <p:pic>
        <p:nvPicPr>
          <p:cNvPr id="4" name="Picture 3">
            <a:extLst>
              <a:ext uri="{FF2B5EF4-FFF2-40B4-BE49-F238E27FC236}">
                <a16:creationId xmlns:a16="http://schemas.microsoft.com/office/drawing/2014/main" id="{B42D0634-5580-49AE-8ACC-72E4FDEE01AA}"/>
              </a:ext>
            </a:extLst>
          </p:cNvPr>
          <p:cNvPicPr>
            <a:picLocks noChangeAspect="1"/>
          </p:cNvPicPr>
          <p:nvPr/>
        </p:nvPicPr>
        <p:blipFill>
          <a:blip r:embed="rId2"/>
          <a:stretch>
            <a:fillRect/>
          </a:stretch>
        </p:blipFill>
        <p:spPr>
          <a:xfrm>
            <a:off x="188601" y="1407809"/>
            <a:ext cx="5907399" cy="3332142"/>
          </a:xfrm>
          <a:prstGeom prst="rect">
            <a:avLst/>
          </a:prstGeom>
          <a:ln w="19050">
            <a:solidFill>
              <a:schemeClr val="lt1"/>
            </a:solidFill>
          </a:ln>
        </p:spPr>
      </p:pic>
      <p:pic>
        <p:nvPicPr>
          <p:cNvPr id="5" name="Picture 4">
            <a:extLst>
              <a:ext uri="{FF2B5EF4-FFF2-40B4-BE49-F238E27FC236}">
                <a16:creationId xmlns:a16="http://schemas.microsoft.com/office/drawing/2014/main" id="{93135E29-CC21-4392-AF52-041AC0C74A13}"/>
              </a:ext>
            </a:extLst>
          </p:cNvPr>
          <p:cNvPicPr>
            <a:picLocks noChangeAspect="1"/>
          </p:cNvPicPr>
          <p:nvPr/>
        </p:nvPicPr>
        <p:blipFill>
          <a:blip r:embed="rId3"/>
          <a:stretch>
            <a:fillRect/>
          </a:stretch>
        </p:blipFill>
        <p:spPr>
          <a:xfrm>
            <a:off x="4422710" y="3199440"/>
            <a:ext cx="7520474" cy="3240071"/>
          </a:xfrm>
          <a:prstGeom prst="rect">
            <a:avLst/>
          </a:prstGeom>
          <a:ln w="19050">
            <a:solidFill>
              <a:schemeClr val="lt1"/>
            </a:solidFill>
          </a:ln>
        </p:spPr>
      </p:pic>
      <p:sp>
        <p:nvSpPr>
          <p:cNvPr id="7" name="TextBox 6">
            <a:extLst>
              <a:ext uri="{FF2B5EF4-FFF2-40B4-BE49-F238E27FC236}">
                <a16:creationId xmlns:a16="http://schemas.microsoft.com/office/drawing/2014/main" id="{871CCEDD-D383-4B27-88A4-8574802A71E7}"/>
              </a:ext>
            </a:extLst>
          </p:cNvPr>
          <p:cNvSpPr txBox="1"/>
          <p:nvPr/>
        </p:nvSpPr>
        <p:spPr>
          <a:xfrm>
            <a:off x="1" y="5868376"/>
            <a:ext cx="5486400" cy="823302"/>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Sources: </a:t>
            </a:r>
          </a:p>
          <a:p>
            <a:r>
              <a:rPr lang="en-US" sz="950" dirty="0">
                <a:latin typeface="Arial" panose="020B0604020202020204" pitchFamily="34" charset="0"/>
                <a:cs typeface="Arial" panose="020B0604020202020204" pitchFamily="34" charset="0"/>
              </a:rPr>
              <a:t>https://99bitcoins.com/20-insane-bitcoin-mining-rigs/</a:t>
            </a:r>
          </a:p>
          <a:p>
            <a:r>
              <a:rPr lang="en-US" sz="950" dirty="0">
                <a:latin typeface="Arial" panose="020B0604020202020204" pitchFamily="34" charset="0"/>
                <a:cs typeface="Arial" panose="020B0604020202020204" pitchFamily="34" charset="0"/>
              </a:rPr>
              <a:t>https://pool.bitcoin.com/index_en.html</a:t>
            </a:r>
          </a:p>
          <a:p>
            <a:r>
              <a:rPr lang="en-US" sz="950" dirty="0">
                <a:latin typeface="Arial" panose="020B0604020202020204" pitchFamily="34" charset="0"/>
                <a:cs typeface="Arial" panose="020B0604020202020204" pitchFamily="34" charset="0"/>
              </a:rPr>
              <a:t>https://www.cryptocompare.com/mining/sapphire/radeon-r9-290x-tri-x-ethereum-mining/</a:t>
            </a:r>
          </a:p>
        </p:txBody>
      </p:sp>
      <p:pic>
        <p:nvPicPr>
          <p:cNvPr id="8" name="Picture 7">
            <a:extLst>
              <a:ext uri="{FF2B5EF4-FFF2-40B4-BE49-F238E27FC236}">
                <a16:creationId xmlns:a16="http://schemas.microsoft.com/office/drawing/2014/main" id="{580F370A-A082-4FFF-B7C5-18592BA475A5}"/>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34439"/>
          <a:stretch/>
        </p:blipFill>
        <p:spPr>
          <a:xfrm>
            <a:off x="6495256" y="-1"/>
            <a:ext cx="5696744" cy="3734829"/>
          </a:xfrm>
          <a:prstGeom prst="rect">
            <a:avLst/>
          </a:prstGeom>
        </p:spPr>
      </p:pic>
      <p:sp>
        <p:nvSpPr>
          <p:cNvPr id="9" name="TextBox 8">
            <a:extLst>
              <a:ext uri="{FF2B5EF4-FFF2-40B4-BE49-F238E27FC236}">
                <a16:creationId xmlns:a16="http://schemas.microsoft.com/office/drawing/2014/main" id="{1616C42B-2FE1-4C99-A899-8959B5A2D9F8}"/>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035FAF76-9430-4A81-BEB2-E41D5F968676}"/>
              </a:ext>
            </a:extLst>
          </p:cNvPr>
          <p:cNvSpPr>
            <a:spLocks noGrp="1"/>
          </p:cNvSpPr>
          <p:nvPr>
            <p:ph type="sldNum" sz="quarter" idx="12"/>
          </p:nvPr>
        </p:nvSpPr>
        <p:spPr/>
        <p:txBody>
          <a:bodyPr/>
          <a:lstStyle/>
          <a:p>
            <a:fld id="{C561A1FA-AF8D-40D5-924F-60D3B98E3498}" type="slidenum">
              <a:rPr lang="en-US" smtClean="0"/>
              <a:t>18</a:t>
            </a:fld>
            <a:endParaRPr lang="en-US"/>
          </a:p>
        </p:txBody>
      </p:sp>
    </p:spTree>
    <p:extLst>
      <p:ext uri="{BB962C8B-B14F-4D97-AF65-F5344CB8AC3E}">
        <p14:creationId xmlns:p14="http://schemas.microsoft.com/office/powerpoint/2010/main" val="282321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D4CD-CE87-4AAB-ACB0-419F160BCC01}"/>
              </a:ext>
            </a:extLst>
          </p:cNvPr>
          <p:cNvSpPr>
            <a:spLocks noGrp="1"/>
          </p:cNvSpPr>
          <p:nvPr>
            <p:ph type="title"/>
          </p:nvPr>
        </p:nvSpPr>
        <p:spPr/>
        <p:txBody>
          <a:bodyPr/>
          <a:lstStyle/>
          <a:p>
            <a:r>
              <a:rPr lang="en-US" dirty="0"/>
              <a:t>Bitcoin Mining</a:t>
            </a:r>
          </a:p>
        </p:txBody>
      </p:sp>
      <p:sp>
        <p:nvSpPr>
          <p:cNvPr id="5" name="TextBox 4">
            <a:extLst>
              <a:ext uri="{FF2B5EF4-FFF2-40B4-BE49-F238E27FC236}">
                <a16:creationId xmlns:a16="http://schemas.microsoft.com/office/drawing/2014/main" id="{7EB2D431-62F5-424C-8761-666259D8237E}"/>
              </a:ext>
            </a:extLst>
          </p:cNvPr>
          <p:cNvSpPr txBox="1"/>
          <p:nvPr/>
        </p:nvSpPr>
        <p:spPr>
          <a:xfrm>
            <a:off x="1" y="6453151"/>
            <a:ext cx="54864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https://ngcodec.com/markets-cloud-transcoding/</a:t>
            </a:r>
          </a:p>
        </p:txBody>
      </p:sp>
      <p:cxnSp>
        <p:nvCxnSpPr>
          <p:cNvPr id="6" name="Straight Arrow Connector 5">
            <a:extLst>
              <a:ext uri="{FF2B5EF4-FFF2-40B4-BE49-F238E27FC236}">
                <a16:creationId xmlns:a16="http://schemas.microsoft.com/office/drawing/2014/main" id="{3CC27CC5-0DDB-4C05-AB2B-9461E46E29C0}"/>
              </a:ext>
            </a:extLst>
          </p:cNvPr>
          <p:cNvCxnSpPr>
            <a:cxnSpLocks/>
          </p:cNvCxnSpPr>
          <p:nvPr/>
        </p:nvCxnSpPr>
        <p:spPr>
          <a:xfrm>
            <a:off x="1814285" y="6084495"/>
            <a:ext cx="9539515" cy="0"/>
          </a:xfrm>
          <a:prstGeom prst="straightConnector1">
            <a:avLst/>
          </a:prstGeom>
          <a:ln w="25400" cap="rnd">
            <a:solidFill>
              <a:schemeClr val="accent3"/>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9E7B78-C4A8-4027-9B45-84153567BB6D}"/>
              </a:ext>
            </a:extLst>
          </p:cNvPr>
          <p:cNvSpPr txBox="1"/>
          <p:nvPr/>
        </p:nvSpPr>
        <p:spPr>
          <a:xfrm>
            <a:off x="5112325" y="6078789"/>
            <a:ext cx="294343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Performance &amp; Power Efficiency</a:t>
            </a:r>
          </a:p>
        </p:txBody>
      </p:sp>
      <p:sp>
        <p:nvSpPr>
          <p:cNvPr id="8" name="TextBox 7">
            <a:extLst>
              <a:ext uri="{FF2B5EF4-FFF2-40B4-BE49-F238E27FC236}">
                <a16:creationId xmlns:a16="http://schemas.microsoft.com/office/drawing/2014/main" id="{545ACC8A-A050-4FB7-96F8-EA517B3AAEEA}"/>
              </a:ext>
            </a:extLst>
          </p:cNvPr>
          <p:cNvSpPr txBox="1"/>
          <p:nvPr/>
        </p:nvSpPr>
        <p:spPr>
          <a:xfrm rot="16200000">
            <a:off x="509280" y="3831787"/>
            <a:ext cx="230223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Flexibility &amp; Ease of Use</a:t>
            </a:r>
          </a:p>
        </p:txBody>
      </p:sp>
      <p:pic>
        <p:nvPicPr>
          <p:cNvPr id="10" name="Picture 9">
            <a:extLst>
              <a:ext uri="{FF2B5EF4-FFF2-40B4-BE49-F238E27FC236}">
                <a16:creationId xmlns:a16="http://schemas.microsoft.com/office/drawing/2014/main" id="{3DDBCFA6-EB45-4306-A9BC-0BE3895D52B6}"/>
              </a:ext>
            </a:extLst>
          </p:cNvPr>
          <p:cNvPicPr>
            <a:picLocks noChangeAspect="1"/>
          </p:cNvPicPr>
          <p:nvPr/>
        </p:nvPicPr>
        <p:blipFill rotWithShape="1">
          <a:blip r:embed="rId2">
            <a:clrChange>
              <a:clrFrom>
                <a:srgbClr val="FFFFFF"/>
              </a:clrFrom>
              <a:clrTo>
                <a:srgbClr val="FFFFFF">
                  <a:alpha val="0"/>
                </a:srgbClr>
              </a:clrTo>
            </a:clrChange>
          </a:blip>
          <a:srcRect l="527" t="4732" r="11571" b="12790"/>
          <a:stretch/>
        </p:blipFill>
        <p:spPr>
          <a:xfrm>
            <a:off x="2238147" y="2088397"/>
            <a:ext cx="8691790" cy="3799929"/>
          </a:xfrm>
          <a:prstGeom prst="rect">
            <a:avLst/>
          </a:prstGeom>
        </p:spPr>
      </p:pic>
      <p:cxnSp>
        <p:nvCxnSpPr>
          <p:cNvPr id="11" name="Straight Arrow Connector 10">
            <a:extLst>
              <a:ext uri="{FF2B5EF4-FFF2-40B4-BE49-F238E27FC236}">
                <a16:creationId xmlns:a16="http://schemas.microsoft.com/office/drawing/2014/main" id="{49C07AF4-8751-4DC1-9DD7-783248C05158}"/>
              </a:ext>
            </a:extLst>
          </p:cNvPr>
          <p:cNvCxnSpPr>
            <a:cxnSpLocks/>
          </p:cNvCxnSpPr>
          <p:nvPr/>
        </p:nvCxnSpPr>
        <p:spPr>
          <a:xfrm flipV="1">
            <a:off x="1814285" y="1886857"/>
            <a:ext cx="0" cy="4197638"/>
          </a:xfrm>
          <a:prstGeom prst="straightConnector1">
            <a:avLst/>
          </a:prstGeom>
          <a:ln w="25400" cap="rnd">
            <a:solidFill>
              <a:schemeClr val="accent3"/>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D9A02E-FF51-4983-AB66-EF5E57FBAAFA}"/>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C5430013-2B12-4EC8-BBF8-6DE743FE8F37}"/>
              </a:ext>
            </a:extLst>
          </p:cNvPr>
          <p:cNvSpPr>
            <a:spLocks noGrp="1"/>
          </p:cNvSpPr>
          <p:nvPr>
            <p:ph type="sldNum" sz="quarter" idx="12"/>
          </p:nvPr>
        </p:nvSpPr>
        <p:spPr/>
        <p:txBody>
          <a:bodyPr/>
          <a:lstStyle/>
          <a:p>
            <a:fld id="{C561A1FA-AF8D-40D5-924F-60D3B98E3498}" type="slidenum">
              <a:rPr lang="en-US" smtClean="0"/>
              <a:t>19</a:t>
            </a:fld>
            <a:endParaRPr lang="en-US"/>
          </a:p>
        </p:txBody>
      </p:sp>
    </p:spTree>
    <p:extLst>
      <p:ext uri="{BB962C8B-B14F-4D97-AF65-F5344CB8AC3E}">
        <p14:creationId xmlns:p14="http://schemas.microsoft.com/office/powerpoint/2010/main" val="60809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5A5E6D-ED28-4781-BF05-D1F7C58A96C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E3125E0B-BC8D-4F65-BF18-7E93403CDD76}"/>
              </a:ext>
            </a:extLst>
          </p:cNvPr>
          <p:cNvSpPr txBox="1"/>
          <p:nvPr/>
        </p:nvSpPr>
        <p:spPr>
          <a:xfrm>
            <a:off x="2751816" y="2305616"/>
            <a:ext cx="6688369" cy="2246769"/>
          </a:xfrm>
          <a:prstGeom prst="rect">
            <a:avLst/>
          </a:prstGeom>
          <a:noFill/>
        </p:spPr>
        <p:txBody>
          <a:bodyPr wrap="none" rtlCol="0">
            <a:spAutoFit/>
          </a:bodyPr>
          <a:lstStyle/>
          <a:p>
            <a:pPr algn="ctr"/>
            <a:r>
              <a:rPr lang="en-US" sz="7000" b="1" dirty="0">
                <a:solidFill>
                  <a:schemeClr val="bg1"/>
                </a:solidFill>
                <a:latin typeface="Arial" panose="020B0604020202020204" pitchFamily="34" charset="0"/>
                <a:cs typeface="Arial" panose="020B0604020202020204" pitchFamily="34" charset="0"/>
              </a:rPr>
              <a:t>www.slido.com</a:t>
            </a:r>
          </a:p>
          <a:p>
            <a:pPr algn="ctr"/>
            <a:r>
              <a:rPr lang="en-US" sz="7000" b="1" dirty="0">
                <a:solidFill>
                  <a:schemeClr val="bg1"/>
                </a:solidFill>
                <a:latin typeface="Arial" panose="020B0604020202020204" pitchFamily="34" charset="0"/>
                <a:cs typeface="Arial" panose="020B0604020202020204" pitchFamily="34" charset="0"/>
              </a:rPr>
              <a:t>#UST</a:t>
            </a:r>
            <a:endParaRPr lang="en-HK" sz="7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67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CF1D-16FA-4C1B-9F47-58DE9706B347}"/>
              </a:ext>
            </a:extLst>
          </p:cNvPr>
          <p:cNvSpPr>
            <a:spLocks noGrp="1"/>
          </p:cNvSpPr>
          <p:nvPr>
            <p:ph type="title"/>
          </p:nvPr>
        </p:nvSpPr>
        <p:spPr/>
        <p:txBody>
          <a:bodyPr/>
          <a:lstStyle/>
          <a:p>
            <a:r>
              <a:rPr lang="en-US" dirty="0"/>
              <a:t>IOTA: Tangle</a:t>
            </a:r>
          </a:p>
        </p:txBody>
      </p:sp>
      <p:sp>
        <p:nvSpPr>
          <p:cNvPr id="4" name="Slide Number Placeholder 3">
            <a:extLst>
              <a:ext uri="{FF2B5EF4-FFF2-40B4-BE49-F238E27FC236}">
                <a16:creationId xmlns:a16="http://schemas.microsoft.com/office/drawing/2014/main" id="{080A46C7-8B45-48C8-8BBC-B9B27205F80B}"/>
              </a:ext>
            </a:extLst>
          </p:cNvPr>
          <p:cNvSpPr>
            <a:spLocks noGrp="1"/>
          </p:cNvSpPr>
          <p:nvPr>
            <p:ph type="sldNum" sz="quarter" idx="12"/>
          </p:nvPr>
        </p:nvSpPr>
        <p:spPr/>
        <p:txBody>
          <a:bodyPr/>
          <a:lstStyle/>
          <a:p>
            <a:fld id="{C561A1FA-AF8D-40D5-924F-60D3B98E3498}" type="slidenum">
              <a:rPr lang="en-US" smtClean="0"/>
              <a:t>20</a:t>
            </a:fld>
            <a:endParaRPr lang="en-US"/>
          </a:p>
        </p:txBody>
      </p:sp>
      <p:sp>
        <p:nvSpPr>
          <p:cNvPr id="5" name="TextBox 4">
            <a:extLst>
              <a:ext uri="{FF2B5EF4-FFF2-40B4-BE49-F238E27FC236}">
                <a16:creationId xmlns:a16="http://schemas.microsoft.com/office/drawing/2014/main" id="{0DAC327D-65E0-4479-895D-9ED8FB4579C7}"/>
              </a:ext>
            </a:extLst>
          </p:cNvPr>
          <p:cNvSpPr txBox="1"/>
          <p:nvPr/>
        </p:nvSpPr>
        <p:spPr>
          <a:xfrm>
            <a:off x="1" y="6453151"/>
            <a:ext cx="54864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https://iota.org/</a:t>
            </a:r>
          </a:p>
        </p:txBody>
      </p:sp>
      <p:sp>
        <p:nvSpPr>
          <p:cNvPr id="7" name="TextBox 6">
            <a:extLst>
              <a:ext uri="{FF2B5EF4-FFF2-40B4-BE49-F238E27FC236}">
                <a16:creationId xmlns:a16="http://schemas.microsoft.com/office/drawing/2014/main" id="{B94D96B7-1333-47C9-A96C-5F370306C8F3}"/>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pic>
        <p:nvPicPr>
          <p:cNvPr id="3" name="Picture 2">
            <a:extLst>
              <a:ext uri="{FF2B5EF4-FFF2-40B4-BE49-F238E27FC236}">
                <a16:creationId xmlns:a16="http://schemas.microsoft.com/office/drawing/2014/main" id="{2E511EFF-2609-4FB6-B3D0-2651AA3B03AF}"/>
              </a:ext>
            </a:extLst>
          </p:cNvPr>
          <p:cNvPicPr>
            <a:picLocks noChangeAspect="1"/>
          </p:cNvPicPr>
          <p:nvPr/>
        </p:nvPicPr>
        <p:blipFill rotWithShape="1">
          <a:blip r:embed="rId2">
            <a:clrChange>
              <a:clrFrom>
                <a:srgbClr val="FFFFFF"/>
              </a:clrFrom>
              <a:clrTo>
                <a:srgbClr val="FFFFFF">
                  <a:alpha val="0"/>
                </a:srgbClr>
              </a:clrTo>
            </a:clrChange>
          </a:blip>
          <a:srcRect r="1577"/>
          <a:stretch/>
        </p:blipFill>
        <p:spPr>
          <a:xfrm>
            <a:off x="180835" y="1981437"/>
            <a:ext cx="12011166" cy="3461933"/>
          </a:xfrm>
          <a:prstGeom prst="rect">
            <a:avLst/>
          </a:prstGeom>
        </p:spPr>
      </p:pic>
    </p:spTree>
    <p:extLst>
      <p:ext uri="{BB962C8B-B14F-4D97-AF65-F5344CB8AC3E}">
        <p14:creationId xmlns:p14="http://schemas.microsoft.com/office/powerpoint/2010/main" val="3440083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87B4-BBF0-4DCA-85C7-70693F79D389}"/>
              </a:ext>
            </a:extLst>
          </p:cNvPr>
          <p:cNvSpPr>
            <a:spLocks noGrp="1"/>
          </p:cNvSpPr>
          <p:nvPr>
            <p:ph type="title"/>
          </p:nvPr>
        </p:nvSpPr>
        <p:spPr/>
        <p:txBody>
          <a:bodyPr/>
          <a:lstStyle/>
          <a:p>
            <a:r>
              <a:rPr lang="en-US" dirty="0"/>
              <a:t>Asset Management Framework</a:t>
            </a:r>
          </a:p>
        </p:txBody>
      </p:sp>
      <p:sp>
        <p:nvSpPr>
          <p:cNvPr id="5" name="Rectangle 4">
            <a:extLst>
              <a:ext uri="{FF2B5EF4-FFF2-40B4-BE49-F238E27FC236}">
                <a16:creationId xmlns:a16="http://schemas.microsoft.com/office/drawing/2014/main" id="{30F99B06-E3A3-4A23-8BB5-ED0449D43E40}"/>
              </a:ext>
            </a:extLst>
          </p:cNvPr>
          <p:cNvSpPr/>
          <p:nvPr/>
        </p:nvSpPr>
        <p:spPr>
          <a:xfrm>
            <a:off x="4381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Large Cap Value</a:t>
            </a:r>
          </a:p>
        </p:txBody>
      </p:sp>
      <p:sp>
        <p:nvSpPr>
          <p:cNvPr id="6" name="Rectangle 5">
            <a:extLst>
              <a:ext uri="{FF2B5EF4-FFF2-40B4-BE49-F238E27FC236}">
                <a16:creationId xmlns:a16="http://schemas.microsoft.com/office/drawing/2014/main" id="{B3BE39B5-2CBD-403F-A206-F763B7ABA805}"/>
              </a:ext>
            </a:extLst>
          </p:cNvPr>
          <p:cNvSpPr/>
          <p:nvPr/>
        </p:nvSpPr>
        <p:spPr>
          <a:xfrm>
            <a:off x="4381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Mid Cap Value</a:t>
            </a:r>
          </a:p>
        </p:txBody>
      </p:sp>
      <p:sp>
        <p:nvSpPr>
          <p:cNvPr id="7" name="Rectangle 6">
            <a:extLst>
              <a:ext uri="{FF2B5EF4-FFF2-40B4-BE49-F238E27FC236}">
                <a16:creationId xmlns:a16="http://schemas.microsoft.com/office/drawing/2014/main" id="{FF2EC935-65BA-4D46-B436-B8A9247DCA2F}"/>
              </a:ext>
            </a:extLst>
          </p:cNvPr>
          <p:cNvSpPr/>
          <p:nvPr/>
        </p:nvSpPr>
        <p:spPr>
          <a:xfrm>
            <a:off x="4381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Small Cap Value</a:t>
            </a:r>
          </a:p>
        </p:txBody>
      </p:sp>
      <p:sp>
        <p:nvSpPr>
          <p:cNvPr id="8" name="Rectangle 7">
            <a:extLst>
              <a:ext uri="{FF2B5EF4-FFF2-40B4-BE49-F238E27FC236}">
                <a16:creationId xmlns:a16="http://schemas.microsoft.com/office/drawing/2014/main" id="{400C321B-A0FC-45A0-8B54-8CB86FAD14EF}"/>
              </a:ext>
            </a:extLst>
          </p:cNvPr>
          <p:cNvSpPr/>
          <p:nvPr/>
        </p:nvSpPr>
        <p:spPr>
          <a:xfrm>
            <a:off x="5524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Large Cap Core</a:t>
            </a:r>
          </a:p>
        </p:txBody>
      </p:sp>
      <p:sp>
        <p:nvSpPr>
          <p:cNvPr id="9" name="Rectangle 8">
            <a:extLst>
              <a:ext uri="{FF2B5EF4-FFF2-40B4-BE49-F238E27FC236}">
                <a16:creationId xmlns:a16="http://schemas.microsoft.com/office/drawing/2014/main" id="{A0794BEF-878A-4A2D-9956-6218F3237DD3}"/>
              </a:ext>
            </a:extLst>
          </p:cNvPr>
          <p:cNvSpPr/>
          <p:nvPr/>
        </p:nvSpPr>
        <p:spPr>
          <a:xfrm>
            <a:off x="5524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Mid Cap Core</a:t>
            </a:r>
          </a:p>
        </p:txBody>
      </p:sp>
      <p:sp>
        <p:nvSpPr>
          <p:cNvPr id="10" name="Rectangle 9">
            <a:extLst>
              <a:ext uri="{FF2B5EF4-FFF2-40B4-BE49-F238E27FC236}">
                <a16:creationId xmlns:a16="http://schemas.microsoft.com/office/drawing/2014/main" id="{63A52005-D35B-4EA8-B807-8448F82BBA49}"/>
              </a:ext>
            </a:extLst>
          </p:cNvPr>
          <p:cNvSpPr/>
          <p:nvPr/>
        </p:nvSpPr>
        <p:spPr>
          <a:xfrm>
            <a:off x="5524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Small Cap Core</a:t>
            </a:r>
          </a:p>
        </p:txBody>
      </p:sp>
      <p:sp>
        <p:nvSpPr>
          <p:cNvPr id="11" name="Rectangle 10">
            <a:extLst>
              <a:ext uri="{FF2B5EF4-FFF2-40B4-BE49-F238E27FC236}">
                <a16:creationId xmlns:a16="http://schemas.microsoft.com/office/drawing/2014/main" id="{85C88DF2-184E-4837-8921-5D14F4BB5B01}"/>
              </a:ext>
            </a:extLst>
          </p:cNvPr>
          <p:cNvSpPr/>
          <p:nvPr/>
        </p:nvSpPr>
        <p:spPr>
          <a:xfrm>
            <a:off x="6667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Large Cap Growth</a:t>
            </a:r>
          </a:p>
        </p:txBody>
      </p:sp>
      <p:sp>
        <p:nvSpPr>
          <p:cNvPr id="12" name="Rectangle 11">
            <a:extLst>
              <a:ext uri="{FF2B5EF4-FFF2-40B4-BE49-F238E27FC236}">
                <a16:creationId xmlns:a16="http://schemas.microsoft.com/office/drawing/2014/main" id="{3121046F-D472-4E50-81DA-DEB39FFE325E}"/>
              </a:ext>
            </a:extLst>
          </p:cNvPr>
          <p:cNvSpPr/>
          <p:nvPr/>
        </p:nvSpPr>
        <p:spPr>
          <a:xfrm>
            <a:off x="6667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Mid Cap Growth</a:t>
            </a:r>
          </a:p>
        </p:txBody>
      </p:sp>
      <p:sp>
        <p:nvSpPr>
          <p:cNvPr id="13" name="Rectangle 12">
            <a:extLst>
              <a:ext uri="{FF2B5EF4-FFF2-40B4-BE49-F238E27FC236}">
                <a16:creationId xmlns:a16="http://schemas.microsoft.com/office/drawing/2014/main" id="{5B97036E-89E2-4664-98BA-72839F854991}"/>
              </a:ext>
            </a:extLst>
          </p:cNvPr>
          <p:cNvSpPr/>
          <p:nvPr/>
        </p:nvSpPr>
        <p:spPr>
          <a:xfrm>
            <a:off x="6667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accent1">
                    <a:lumMod val="50000"/>
                  </a:schemeClr>
                </a:solidFill>
                <a:latin typeface="Arial" panose="020B0604020202020204" pitchFamily="34" charset="0"/>
                <a:cs typeface="Arial" panose="020B0604020202020204" pitchFamily="34" charset="0"/>
              </a:rPr>
              <a:t>Small Cap Growth</a:t>
            </a:r>
          </a:p>
        </p:txBody>
      </p:sp>
      <p:sp>
        <p:nvSpPr>
          <p:cNvPr id="14" name="Rectangle 13">
            <a:extLst>
              <a:ext uri="{FF2B5EF4-FFF2-40B4-BE49-F238E27FC236}">
                <a16:creationId xmlns:a16="http://schemas.microsoft.com/office/drawing/2014/main" id="{142B0E7A-638D-45C6-AE17-20DCF4B10247}"/>
              </a:ext>
            </a:extLst>
          </p:cNvPr>
          <p:cNvSpPr/>
          <p:nvPr/>
        </p:nvSpPr>
        <p:spPr>
          <a:xfrm>
            <a:off x="630710" y="2525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Large Cap</a:t>
            </a:r>
          </a:p>
          <a:p>
            <a:r>
              <a:rPr lang="en-US" sz="1200" dirty="0">
                <a:solidFill>
                  <a:schemeClr val="accent1">
                    <a:lumMod val="50000"/>
                  </a:schemeClr>
                </a:solidFill>
                <a:latin typeface="Arial" panose="020B0604020202020204" pitchFamily="34" charset="0"/>
                <a:cs typeface="Arial" panose="020B0604020202020204" pitchFamily="34" charset="0"/>
              </a:rPr>
              <a:t>Large cap companies are generally valued at US$5 billion of above. These companies are known to be less volatile and focused more on stable dividend payouts.</a:t>
            </a:r>
          </a:p>
        </p:txBody>
      </p:sp>
      <p:sp>
        <p:nvSpPr>
          <p:cNvPr id="15" name="Rectangle 14">
            <a:extLst>
              <a:ext uri="{FF2B5EF4-FFF2-40B4-BE49-F238E27FC236}">
                <a16:creationId xmlns:a16="http://schemas.microsoft.com/office/drawing/2014/main" id="{02477F15-3C6C-46B6-AE2B-F3AB6F7C0B00}"/>
              </a:ext>
            </a:extLst>
          </p:cNvPr>
          <p:cNvSpPr/>
          <p:nvPr/>
        </p:nvSpPr>
        <p:spPr>
          <a:xfrm>
            <a:off x="630710" y="3668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Mid Cap</a:t>
            </a:r>
          </a:p>
          <a:p>
            <a:r>
              <a:rPr lang="en-US" sz="1200" dirty="0">
                <a:solidFill>
                  <a:schemeClr val="accent1">
                    <a:lumMod val="50000"/>
                  </a:schemeClr>
                </a:solidFill>
                <a:latin typeface="Arial" panose="020B0604020202020204" pitchFamily="34" charset="0"/>
                <a:cs typeface="Arial" panose="020B0604020202020204" pitchFamily="34" charset="0"/>
              </a:rPr>
              <a:t>These middle sized companies are focusing on becoming large cap companies. Investors look to capture their growth returns.</a:t>
            </a:r>
          </a:p>
        </p:txBody>
      </p:sp>
      <p:sp>
        <p:nvSpPr>
          <p:cNvPr id="17" name="Rectangle 16">
            <a:extLst>
              <a:ext uri="{FF2B5EF4-FFF2-40B4-BE49-F238E27FC236}">
                <a16:creationId xmlns:a16="http://schemas.microsoft.com/office/drawing/2014/main" id="{9DE19419-68A7-40F2-B317-F305B7E1158D}"/>
              </a:ext>
            </a:extLst>
          </p:cNvPr>
          <p:cNvSpPr/>
          <p:nvPr/>
        </p:nvSpPr>
        <p:spPr>
          <a:xfrm>
            <a:off x="630710" y="4811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Small Cap</a:t>
            </a:r>
          </a:p>
          <a:p>
            <a:r>
              <a:rPr lang="en-US" sz="1200" dirty="0">
                <a:solidFill>
                  <a:schemeClr val="accent1">
                    <a:lumMod val="50000"/>
                  </a:schemeClr>
                </a:solidFill>
                <a:latin typeface="Arial" panose="020B0604020202020204" pitchFamily="34" charset="0"/>
                <a:cs typeface="Arial" panose="020B0604020202020204" pitchFamily="34" charset="0"/>
              </a:rPr>
              <a:t>Small cap are "up and coming" companies that are focused on substantial growth. They are also the most volatile because they have the biggest incidence of business failures.</a:t>
            </a:r>
          </a:p>
        </p:txBody>
      </p:sp>
      <p:sp>
        <p:nvSpPr>
          <p:cNvPr id="21" name="Rectangle 20">
            <a:extLst>
              <a:ext uri="{FF2B5EF4-FFF2-40B4-BE49-F238E27FC236}">
                <a16:creationId xmlns:a16="http://schemas.microsoft.com/office/drawing/2014/main" id="{3D890435-E9E1-4CED-AFC8-4CB64CDDB746}"/>
              </a:ext>
            </a:extLst>
          </p:cNvPr>
          <p:cNvSpPr/>
          <p:nvPr/>
        </p:nvSpPr>
        <p:spPr>
          <a:xfrm>
            <a:off x="7972776" y="2525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Value</a:t>
            </a:r>
          </a:p>
          <a:p>
            <a:r>
              <a:rPr lang="en-US" sz="1200" dirty="0">
                <a:solidFill>
                  <a:schemeClr val="accent6">
                    <a:lumMod val="50000"/>
                  </a:schemeClr>
                </a:solidFill>
                <a:latin typeface="Arial" panose="020B0604020202020204" pitchFamily="34" charset="0"/>
                <a:cs typeface="Arial" panose="020B0604020202020204" pitchFamily="34" charset="0"/>
              </a:rPr>
              <a:t>Value investments take a look at companies that are trading at below average/bargain prices. Investors buy at this point to buy low and sell high.</a:t>
            </a:r>
          </a:p>
        </p:txBody>
      </p:sp>
      <p:sp>
        <p:nvSpPr>
          <p:cNvPr id="22" name="Rectangle 21">
            <a:extLst>
              <a:ext uri="{FF2B5EF4-FFF2-40B4-BE49-F238E27FC236}">
                <a16:creationId xmlns:a16="http://schemas.microsoft.com/office/drawing/2014/main" id="{9E823B6A-FAB1-4B17-854F-51EA7D26B207}"/>
              </a:ext>
            </a:extLst>
          </p:cNvPr>
          <p:cNvSpPr/>
          <p:nvPr/>
        </p:nvSpPr>
        <p:spPr>
          <a:xfrm>
            <a:off x="7972776" y="3668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Core</a:t>
            </a:r>
          </a:p>
          <a:p>
            <a:r>
              <a:rPr lang="en-US" sz="1200" dirty="0">
                <a:solidFill>
                  <a:schemeClr val="accent6">
                    <a:lumMod val="50000"/>
                  </a:schemeClr>
                </a:solidFill>
                <a:latin typeface="Arial" panose="020B0604020202020204" pitchFamily="34" charset="0"/>
                <a:cs typeface="Arial" panose="020B0604020202020204" pitchFamily="34" charset="0"/>
              </a:rPr>
              <a:t>Core investments have a balance of value and growth investments in one portfolio (also known as "Blended").</a:t>
            </a:r>
          </a:p>
        </p:txBody>
      </p:sp>
      <p:sp>
        <p:nvSpPr>
          <p:cNvPr id="23" name="Rectangle 22">
            <a:extLst>
              <a:ext uri="{FF2B5EF4-FFF2-40B4-BE49-F238E27FC236}">
                <a16:creationId xmlns:a16="http://schemas.microsoft.com/office/drawing/2014/main" id="{B3EC9ED5-3E3C-43A2-9572-E6B33F73B9FA}"/>
              </a:ext>
            </a:extLst>
          </p:cNvPr>
          <p:cNvSpPr/>
          <p:nvPr/>
        </p:nvSpPr>
        <p:spPr>
          <a:xfrm>
            <a:off x="7972776" y="4811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Growth</a:t>
            </a:r>
          </a:p>
          <a:p>
            <a:r>
              <a:rPr lang="en-US" sz="1200" dirty="0">
                <a:solidFill>
                  <a:schemeClr val="accent6">
                    <a:lumMod val="50000"/>
                  </a:schemeClr>
                </a:solidFill>
                <a:latin typeface="Arial" panose="020B0604020202020204" pitchFamily="34" charset="0"/>
                <a:cs typeface="Arial" panose="020B0604020202020204" pitchFamily="34" charset="0"/>
              </a:rPr>
              <a:t>Growth investments look at trends in the market. If a specific company is expected to grow substantially, investors will buy into it.</a:t>
            </a:r>
          </a:p>
        </p:txBody>
      </p:sp>
      <p:grpSp>
        <p:nvGrpSpPr>
          <p:cNvPr id="41" name="Group 40">
            <a:extLst>
              <a:ext uri="{FF2B5EF4-FFF2-40B4-BE49-F238E27FC236}">
                <a16:creationId xmlns:a16="http://schemas.microsoft.com/office/drawing/2014/main" id="{856C6004-228B-4F97-B55E-9B951C31E71D}"/>
              </a:ext>
            </a:extLst>
          </p:cNvPr>
          <p:cNvGrpSpPr/>
          <p:nvPr/>
        </p:nvGrpSpPr>
        <p:grpSpPr>
          <a:xfrm>
            <a:off x="4381500" y="2047677"/>
            <a:ext cx="1143000" cy="307777"/>
            <a:chOff x="4381500" y="2047677"/>
            <a:chExt cx="1143000" cy="307777"/>
          </a:xfrm>
        </p:grpSpPr>
        <p:sp>
          <p:nvSpPr>
            <p:cNvPr id="24" name="TextBox 23">
              <a:extLst>
                <a:ext uri="{FF2B5EF4-FFF2-40B4-BE49-F238E27FC236}">
                  <a16:creationId xmlns:a16="http://schemas.microsoft.com/office/drawing/2014/main" id="{D22FE3BB-F522-460F-81E2-8AF654D53315}"/>
                </a:ext>
              </a:extLst>
            </p:cNvPr>
            <p:cNvSpPr txBox="1"/>
            <p:nvPr/>
          </p:nvSpPr>
          <p:spPr>
            <a:xfrm>
              <a:off x="4626757" y="2047677"/>
              <a:ext cx="652487"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Value</a:t>
              </a:r>
            </a:p>
          </p:txBody>
        </p:sp>
        <p:cxnSp>
          <p:nvCxnSpPr>
            <p:cNvPr id="26" name="Straight Connector 25">
              <a:extLst>
                <a:ext uri="{FF2B5EF4-FFF2-40B4-BE49-F238E27FC236}">
                  <a16:creationId xmlns:a16="http://schemas.microsoft.com/office/drawing/2014/main" id="{E03E5206-C948-485E-8788-5DCE2E21707D}"/>
                </a:ext>
              </a:extLst>
            </p:cNvPr>
            <p:cNvCxnSpPr/>
            <p:nvPr/>
          </p:nvCxnSpPr>
          <p:spPr>
            <a:xfrm>
              <a:off x="4381500" y="2355454"/>
              <a:ext cx="1143000" cy="0"/>
            </a:xfrm>
            <a:prstGeom prst="line">
              <a:avLst/>
            </a:prstGeom>
            <a:ln w="19050"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EF4442A-7F7E-45D5-875D-2D1C146A3081}"/>
              </a:ext>
            </a:extLst>
          </p:cNvPr>
          <p:cNvGrpSpPr/>
          <p:nvPr/>
        </p:nvGrpSpPr>
        <p:grpSpPr>
          <a:xfrm>
            <a:off x="5524500" y="2047677"/>
            <a:ext cx="1143000" cy="307777"/>
            <a:chOff x="5651500" y="2047677"/>
            <a:chExt cx="1143000" cy="307777"/>
          </a:xfrm>
        </p:grpSpPr>
        <p:sp>
          <p:nvSpPr>
            <p:cNvPr id="27" name="TextBox 26">
              <a:extLst>
                <a:ext uri="{FF2B5EF4-FFF2-40B4-BE49-F238E27FC236}">
                  <a16:creationId xmlns:a16="http://schemas.microsoft.com/office/drawing/2014/main" id="{4B521234-7A43-43AD-AE29-3D0741D00388}"/>
                </a:ext>
              </a:extLst>
            </p:cNvPr>
            <p:cNvSpPr txBox="1"/>
            <p:nvPr/>
          </p:nvSpPr>
          <p:spPr>
            <a:xfrm>
              <a:off x="5926285" y="2047677"/>
              <a:ext cx="593432"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Core</a:t>
              </a:r>
            </a:p>
          </p:txBody>
        </p:sp>
        <p:cxnSp>
          <p:nvCxnSpPr>
            <p:cNvPr id="28" name="Straight Connector 27">
              <a:extLst>
                <a:ext uri="{FF2B5EF4-FFF2-40B4-BE49-F238E27FC236}">
                  <a16:creationId xmlns:a16="http://schemas.microsoft.com/office/drawing/2014/main" id="{38CB2150-8429-46C4-B641-ED5234C2C5B4}"/>
                </a:ext>
              </a:extLst>
            </p:cNvPr>
            <p:cNvCxnSpPr/>
            <p:nvPr/>
          </p:nvCxnSpPr>
          <p:spPr>
            <a:xfrm>
              <a:off x="5651500" y="2355454"/>
              <a:ext cx="1143000" cy="0"/>
            </a:xfrm>
            <a:prstGeom prst="line">
              <a:avLst/>
            </a:prstGeom>
            <a:ln w="190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0F98294-3A63-4B75-B875-77443458D083}"/>
              </a:ext>
            </a:extLst>
          </p:cNvPr>
          <p:cNvGrpSpPr/>
          <p:nvPr/>
        </p:nvGrpSpPr>
        <p:grpSpPr>
          <a:xfrm>
            <a:off x="6667500" y="2047677"/>
            <a:ext cx="1143000" cy="307777"/>
            <a:chOff x="6921500" y="2047677"/>
            <a:chExt cx="1143000" cy="307777"/>
          </a:xfrm>
        </p:grpSpPr>
        <p:sp>
          <p:nvSpPr>
            <p:cNvPr id="29" name="TextBox 28">
              <a:extLst>
                <a:ext uri="{FF2B5EF4-FFF2-40B4-BE49-F238E27FC236}">
                  <a16:creationId xmlns:a16="http://schemas.microsoft.com/office/drawing/2014/main" id="{BE5C625F-D86F-4433-8805-DEE1FEFA772F}"/>
                </a:ext>
              </a:extLst>
            </p:cNvPr>
            <p:cNvSpPr txBox="1"/>
            <p:nvPr/>
          </p:nvSpPr>
          <p:spPr>
            <a:xfrm>
              <a:off x="7112128" y="2047677"/>
              <a:ext cx="761747"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Growth</a:t>
              </a:r>
            </a:p>
          </p:txBody>
        </p:sp>
        <p:cxnSp>
          <p:nvCxnSpPr>
            <p:cNvPr id="30" name="Straight Connector 29">
              <a:extLst>
                <a:ext uri="{FF2B5EF4-FFF2-40B4-BE49-F238E27FC236}">
                  <a16:creationId xmlns:a16="http://schemas.microsoft.com/office/drawing/2014/main" id="{17FFD741-8797-4F4F-A7EC-49C1110505A5}"/>
                </a:ext>
              </a:extLst>
            </p:cNvPr>
            <p:cNvCxnSpPr/>
            <p:nvPr/>
          </p:nvCxnSpPr>
          <p:spPr>
            <a:xfrm>
              <a:off x="6921500" y="2355454"/>
              <a:ext cx="1143000" cy="0"/>
            </a:xfrm>
            <a:prstGeom prst="line">
              <a:avLst/>
            </a:prstGeom>
            <a:ln w="1905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6E83F33-ABBA-416E-9A93-0D7EAE14BF50}"/>
              </a:ext>
            </a:extLst>
          </p:cNvPr>
          <p:cNvGrpSpPr/>
          <p:nvPr/>
        </p:nvGrpSpPr>
        <p:grpSpPr>
          <a:xfrm>
            <a:off x="3891883" y="4811713"/>
            <a:ext cx="307777" cy="1143000"/>
            <a:chOff x="3872833" y="4811713"/>
            <a:chExt cx="307777" cy="1143000"/>
          </a:xfrm>
        </p:grpSpPr>
        <p:sp>
          <p:nvSpPr>
            <p:cNvPr id="31" name="TextBox 30">
              <a:extLst>
                <a:ext uri="{FF2B5EF4-FFF2-40B4-BE49-F238E27FC236}">
                  <a16:creationId xmlns:a16="http://schemas.microsoft.com/office/drawing/2014/main" id="{5B86B973-2FBD-46CC-A9D6-927937567547}"/>
                </a:ext>
              </a:extLst>
            </p:cNvPr>
            <p:cNvSpPr txBox="1"/>
            <p:nvPr/>
          </p:nvSpPr>
          <p:spPr>
            <a:xfrm rot="16200000">
              <a:off x="3709968" y="5229324"/>
              <a:ext cx="633507"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Small</a:t>
              </a:r>
            </a:p>
          </p:txBody>
        </p:sp>
        <p:cxnSp>
          <p:nvCxnSpPr>
            <p:cNvPr id="32" name="Straight Connector 31">
              <a:extLst>
                <a:ext uri="{FF2B5EF4-FFF2-40B4-BE49-F238E27FC236}">
                  <a16:creationId xmlns:a16="http://schemas.microsoft.com/office/drawing/2014/main" id="{4FC3CD2A-2EB1-40D5-BFB7-98B0FC607B19}"/>
                </a:ext>
              </a:extLst>
            </p:cNvPr>
            <p:cNvCxnSpPr/>
            <p:nvPr/>
          </p:nvCxnSpPr>
          <p:spPr>
            <a:xfrm rot="16200000">
              <a:off x="3609108" y="5383213"/>
              <a:ext cx="1143000" cy="0"/>
            </a:xfrm>
            <a:prstGeom prst="line">
              <a:avLst/>
            </a:prstGeom>
            <a:ln w="19050" cap="rnd">
              <a:solidFill>
                <a:schemeClr val="accent1">
                  <a:lumMod val="40000"/>
                  <a:lumOff val="6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5AB0EC-6FEB-4BB5-B821-A8973E55FC8B}"/>
              </a:ext>
            </a:extLst>
          </p:cNvPr>
          <p:cNvGrpSpPr/>
          <p:nvPr/>
        </p:nvGrpSpPr>
        <p:grpSpPr>
          <a:xfrm>
            <a:off x="3891880" y="3668713"/>
            <a:ext cx="307778" cy="1143000"/>
            <a:chOff x="3872830" y="3541713"/>
            <a:chExt cx="307778" cy="1143000"/>
          </a:xfrm>
        </p:grpSpPr>
        <p:sp>
          <p:nvSpPr>
            <p:cNvPr id="33" name="TextBox 32">
              <a:extLst>
                <a:ext uri="{FF2B5EF4-FFF2-40B4-BE49-F238E27FC236}">
                  <a16:creationId xmlns:a16="http://schemas.microsoft.com/office/drawing/2014/main" id="{6D776796-600B-4C28-B166-3E8535D4E48E}"/>
                </a:ext>
              </a:extLst>
            </p:cNvPr>
            <p:cNvSpPr txBox="1"/>
            <p:nvPr/>
          </p:nvSpPr>
          <p:spPr>
            <a:xfrm rot="16200000">
              <a:off x="3790116" y="3959323"/>
              <a:ext cx="473206"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Mid</a:t>
              </a:r>
            </a:p>
          </p:txBody>
        </p:sp>
        <p:cxnSp>
          <p:nvCxnSpPr>
            <p:cNvPr id="34" name="Straight Connector 33">
              <a:extLst>
                <a:ext uri="{FF2B5EF4-FFF2-40B4-BE49-F238E27FC236}">
                  <a16:creationId xmlns:a16="http://schemas.microsoft.com/office/drawing/2014/main" id="{95588B7E-5A64-4C44-9601-B60903F785B7}"/>
                </a:ext>
              </a:extLst>
            </p:cNvPr>
            <p:cNvCxnSpPr/>
            <p:nvPr/>
          </p:nvCxnSpPr>
          <p:spPr>
            <a:xfrm rot="16200000">
              <a:off x="3609108" y="4113213"/>
              <a:ext cx="1143000"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B859BCD-470F-4AD2-B2E4-3418D679E23A}"/>
              </a:ext>
            </a:extLst>
          </p:cNvPr>
          <p:cNvGrpSpPr/>
          <p:nvPr/>
        </p:nvGrpSpPr>
        <p:grpSpPr>
          <a:xfrm>
            <a:off x="3891881" y="2525713"/>
            <a:ext cx="307777" cy="1143000"/>
            <a:chOff x="3872831" y="2271713"/>
            <a:chExt cx="307777" cy="1143000"/>
          </a:xfrm>
        </p:grpSpPr>
        <p:sp>
          <p:nvSpPr>
            <p:cNvPr id="35" name="TextBox 34">
              <a:extLst>
                <a:ext uri="{FF2B5EF4-FFF2-40B4-BE49-F238E27FC236}">
                  <a16:creationId xmlns:a16="http://schemas.microsoft.com/office/drawing/2014/main" id="{197DDFF9-ED96-4863-A7D8-E9A0A5D9C642}"/>
                </a:ext>
              </a:extLst>
            </p:cNvPr>
            <p:cNvSpPr txBox="1"/>
            <p:nvPr/>
          </p:nvSpPr>
          <p:spPr>
            <a:xfrm rot="16200000">
              <a:off x="3705959" y="2689323"/>
              <a:ext cx="641521"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Large</a:t>
              </a:r>
            </a:p>
          </p:txBody>
        </p:sp>
        <p:cxnSp>
          <p:nvCxnSpPr>
            <p:cNvPr id="36" name="Straight Connector 35">
              <a:extLst>
                <a:ext uri="{FF2B5EF4-FFF2-40B4-BE49-F238E27FC236}">
                  <a16:creationId xmlns:a16="http://schemas.microsoft.com/office/drawing/2014/main" id="{EF28837A-E3B2-4E0B-9E7B-8B0CFCC27CDA}"/>
                </a:ext>
              </a:extLst>
            </p:cNvPr>
            <p:cNvCxnSpPr/>
            <p:nvPr/>
          </p:nvCxnSpPr>
          <p:spPr>
            <a:xfrm rot="16200000">
              <a:off x="3609108" y="2843213"/>
              <a:ext cx="1143000" cy="0"/>
            </a:xfrm>
            <a:prstGeom prst="line">
              <a:avLst/>
            </a:prstGeom>
            <a:ln w="190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3B8B0370-7489-4031-B23C-77704A72B42C}"/>
              </a:ext>
            </a:extLst>
          </p:cNvPr>
          <p:cNvSpPr txBox="1"/>
          <p:nvPr/>
        </p:nvSpPr>
        <p:spPr>
          <a:xfrm>
            <a:off x="1" y="6306957"/>
            <a:ext cx="5486400" cy="384721"/>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http://dropwealth.com/2017/03/7-types-stock-use/</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45" name="TextBox 44">
            <a:extLst>
              <a:ext uri="{FF2B5EF4-FFF2-40B4-BE49-F238E27FC236}">
                <a16:creationId xmlns:a16="http://schemas.microsoft.com/office/drawing/2014/main" id="{ECF35584-009F-4D8D-B0A9-A23023F33278}"/>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E4B45D14-732F-4FB3-9247-D033032DE95E}"/>
              </a:ext>
            </a:extLst>
          </p:cNvPr>
          <p:cNvSpPr>
            <a:spLocks noGrp="1"/>
          </p:cNvSpPr>
          <p:nvPr>
            <p:ph type="sldNum" sz="quarter" idx="12"/>
          </p:nvPr>
        </p:nvSpPr>
        <p:spPr/>
        <p:txBody>
          <a:bodyPr/>
          <a:lstStyle/>
          <a:p>
            <a:fld id="{C561A1FA-AF8D-40D5-924F-60D3B98E3498}" type="slidenum">
              <a:rPr lang="en-US" smtClean="0"/>
              <a:t>21</a:t>
            </a:fld>
            <a:endParaRPr lang="en-US"/>
          </a:p>
        </p:txBody>
      </p:sp>
    </p:spTree>
    <p:extLst>
      <p:ext uri="{BB962C8B-B14F-4D97-AF65-F5344CB8AC3E}">
        <p14:creationId xmlns:p14="http://schemas.microsoft.com/office/powerpoint/2010/main" val="2120205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87B4-BBF0-4DCA-85C7-70693F79D389}"/>
              </a:ext>
            </a:extLst>
          </p:cNvPr>
          <p:cNvSpPr>
            <a:spLocks noGrp="1"/>
          </p:cNvSpPr>
          <p:nvPr>
            <p:ph type="title"/>
          </p:nvPr>
        </p:nvSpPr>
        <p:spPr/>
        <p:txBody>
          <a:bodyPr/>
          <a:lstStyle/>
          <a:p>
            <a:r>
              <a:rPr lang="en-US" dirty="0"/>
              <a:t>Correlation with Bitcoin</a:t>
            </a:r>
          </a:p>
        </p:txBody>
      </p:sp>
      <p:sp>
        <p:nvSpPr>
          <p:cNvPr id="5" name="Rectangle 4">
            <a:extLst>
              <a:ext uri="{FF2B5EF4-FFF2-40B4-BE49-F238E27FC236}">
                <a16:creationId xmlns:a16="http://schemas.microsoft.com/office/drawing/2014/main" id="{30F99B06-E3A3-4A23-8BB5-ED0449D43E40}"/>
              </a:ext>
            </a:extLst>
          </p:cNvPr>
          <p:cNvSpPr/>
          <p:nvPr/>
        </p:nvSpPr>
        <p:spPr>
          <a:xfrm>
            <a:off x="4381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50000"/>
                  </a:schemeClr>
                </a:solidFill>
                <a:latin typeface="Arial" panose="020B0604020202020204" pitchFamily="34" charset="0"/>
                <a:cs typeface="Arial" panose="020B0604020202020204" pitchFamily="34" charset="0"/>
              </a:rPr>
              <a:t>0.68</a:t>
            </a:r>
          </a:p>
          <a:p>
            <a:pPr algn="ctr"/>
            <a:r>
              <a:rPr lang="en-US" sz="1400" b="1" dirty="0">
                <a:solidFill>
                  <a:schemeClr val="accent1">
                    <a:lumMod val="50000"/>
                  </a:schemeClr>
                </a:solidFill>
                <a:latin typeface="Arial" panose="020B0604020202020204" pitchFamily="34" charset="0"/>
                <a:cs typeface="Arial" panose="020B0604020202020204" pitchFamily="34" charset="0"/>
              </a:rPr>
              <a:t>0.58</a:t>
            </a:r>
          </a:p>
        </p:txBody>
      </p:sp>
      <p:sp>
        <p:nvSpPr>
          <p:cNvPr id="6" name="Rectangle 5">
            <a:extLst>
              <a:ext uri="{FF2B5EF4-FFF2-40B4-BE49-F238E27FC236}">
                <a16:creationId xmlns:a16="http://schemas.microsoft.com/office/drawing/2014/main" id="{B3BE39B5-2CBD-403F-A206-F763B7ABA805}"/>
              </a:ext>
            </a:extLst>
          </p:cNvPr>
          <p:cNvSpPr/>
          <p:nvPr/>
        </p:nvSpPr>
        <p:spPr>
          <a:xfrm>
            <a:off x="4381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0.63</a:t>
            </a:r>
          </a:p>
          <a:p>
            <a:pPr algn="ctr"/>
            <a:r>
              <a:rPr lang="en-US" sz="1400" b="1" dirty="0">
                <a:solidFill>
                  <a:schemeClr val="accent1">
                    <a:lumMod val="50000"/>
                  </a:schemeClr>
                </a:solidFill>
                <a:latin typeface="Arial" panose="020B0604020202020204" pitchFamily="34" charset="0"/>
                <a:cs typeface="Arial" panose="020B0604020202020204" pitchFamily="34" charset="0"/>
              </a:rPr>
              <a:t>0.55</a:t>
            </a:r>
          </a:p>
        </p:txBody>
      </p:sp>
      <p:sp>
        <p:nvSpPr>
          <p:cNvPr id="7" name="Rectangle 6">
            <a:extLst>
              <a:ext uri="{FF2B5EF4-FFF2-40B4-BE49-F238E27FC236}">
                <a16:creationId xmlns:a16="http://schemas.microsoft.com/office/drawing/2014/main" id="{FF2EC935-65BA-4D46-B436-B8A9247DCA2F}"/>
              </a:ext>
            </a:extLst>
          </p:cNvPr>
          <p:cNvSpPr/>
          <p:nvPr/>
        </p:nvSpPr>
        <p:spPr>
          <a:xfrm>
            <a:off x="4381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0.67</a:t>
            </a:r>
          </a:p>
          <a:p>
            <a:pPr algn="ctr"/>
            <a:r>
              <a:rPr lang="en-US" sz="1400" b="1" dirty="0">
                <a:solidFill>
                  <a:schemeClr val="accent1">
                    <a:lumMod val="50000"/>
                  </a:schemeClr>
                </a:solidFill>
                <a:latin typeface="Arial" panose="020B0604020202020204" pitchFamily="34" charset="0"/>
                <a:cs typeface="Arial" panose="020B0604020202020204" pitchFamily="34" charset="0"/>
              </a:rPr>
              <a:t>0.60</a:t>
            </a:r>
          </a:p>
        </p:txBody>
      </p:sp>
      <p:sp>
        <p:nvSpPr>
          <p:cNvPr id="8" name="Rectangle 7">
            <a:extLst>
              <a:ext uri="{FF2B5EF4-FFF2-40B4-BE49-F238E27FC236}">
                <a16:creationId xmlns:a16="http://schemas.microsoft.com/office/drawing/2014/main" id="{400C321B-A0FC-45A0-8B54-8CB86FAD14EF}"/>
              </a:ext>
            </a:extLst>
          </p:cNvPr>
          <p:cNvSpPr/>
          <p:nvPr/>
        </p:nvSpPr>
        <p:spPr>
          <a:xfrm>
            <a:off x="5524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0.66</a:t>
            </a:r>
          </a:p>
          <a:p>
            <a:pPr algn="ctr"/>
            <a:r>
              <a:rPr lang="en-US" sz="1400" b="1" dirty="0">
                <a:solidFill>
                  <a:schemeClr val="accent1">
                    <a:lumMod val="50000"/>
                  </a:schemeClr>
                </a:solidFill>
                <a:latin typeface="Arial" panose="020B0604020202020204" pitchFamily="34" charset="0"/>
                <a:cs typeface="Arial" panose="020B0604020202020204" pitchFamily="34" charset="0"/>
              </a:rPr>
              <a:t>0.60</a:t>
            </a:r>
          </a:p>
        </p:txBody>
      </p:sp>
      <p:sp>
        <p:nvSpPr>
          <p:cNvPr id="9" name="Rectangle 8">
            <a:extLst>
              <a:ext uri="{FF2B5EF4-FFF2-40B4-BE49-F238E27FC236}">
                <a16:creationId xmlns:a16="http://schemas.microsoft.com/office/drawing/2014/main" id="{A0794BEF-878A-4A2D-9956-6218F3237DD3}"/>
              </a:ext>
            </a:extLst>
          </p:cNvPr>
          <p:cNvSpPr/>
          <p:nvPr/>
        </p:nvSpPr>
        <p:spPr>
          <a:xfrm>
            <a:off x="5524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0.66</a:t>
            </a:r>
          </a:p>
          <a:p>
            <a:pPr algn="ctr"/>
            <a:r>
              <a:rPr lang="en-US" sz="1400" b="1" dirty="0">
                <a:solidFill>
                  <a:schemeClr val="accent1">
                    <a:lumMod val="50000"/>
                  </a:schemeClr>
                </a:solidFill>
                <a:latin typeface="Arial" panose="020B0604020202020204" pitchFamily="34" charset="0"/>
                <a:cs typeface="Arial" panose="020B0604020202020204" pitchFamily="34" charset="0"/>
              </a:rPr>
              <a:t>0.59</a:t>
            </a:r>
          </a:p>
        </p:txBody>
      </p:sp>
      <p:sp>
        <p:nvSpPr>
          <p:cNvPr id="10" name="Rectangle 9">
            <a:extLst>
              <a:ext uri="{FF2B5EF4-FFF2-40B4-BE49-F238E27FC236}">
                <a16:creationId xmlns:a16="http://schemas.microsoft.com/office/drawing/2014/main" id="{63A52005-D35B-4EA8-B807-8448F82BBA49}"/>
              </a:ext>
            </a:extLst>
          </p:cNvPr>
          <p:cNvSpPr/>
          <p:nvPr/>
        </p:nvSpPr>
        <p:spPr>
          <a:xfrm>
            <a:off x="5524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0.69</a:t>
            </a:r>
          </a:p>
          <a:p>
            <a:pPr algn="ctr"/>
            <a:r>
              <a:rPr lang="en-US" sz="1400" b="1" dirty="0">
                <a:solidFill>
                  <a:schemeClr val="accent1">
                    <a:lumMod val="50000"/>
                  </a:schemeClr>
                </a:solidFill>
                <a:latin typeface="Arial" panose="020B0604020202020204" pitchFamily="34" charset="0"/>
                <a:cs typeface="Arial" panose="020B0604020202020204" pitchFamily="34" charset="0"/>
              </a:rPr>
              <a:t>0.60</a:t>
            </a:r>
          </a:p>
        </p:txBody>
      </p:sp>
      <p:sp>
        <p:nvSpPr>
          <p:cNvPr id="11" name="Rectangle 10">
            <a:extLst>
              <a:ext uri="{FF2B5EF4-FFF2-40B4-BE49-F238E27FC236}">
                <a16:creationId xmlns:a16="http://schemas.microsoft.com/office/drawing/2014/main" id="{85C88DF2-184E-4837-8921-5D14F4BB5B01}"/>
              </a:ext>
            </a:extLst>
          </p:cNvPr>
          <p:cNvSpPr/>
          <p:nvPr/>
        </p:nvSpPr>
        <p:spPr>
          <a:xfrm>
            <a:off x="6667500" y="2525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0.68</a:t>
            </a:r>
          </a:p>
          <a:p>
            <a:pPr algn="ctr"/>
            <a:r>
              <a:rPr lang="en-US" sz="1400" b="1" dirty="0">
                <a:solidFill>
                  <a:schemeClr val="accent1">
                    <a:lumMod val="50000"/>
                  </a:schemeClr>
                </a:solidFill>
                <a:latin typeface="Arial" panose="020B0604020202020204" pitchFamily="34" charset="0"/>
                <a:cs typeface="Arial" panose="020B0604020202020204" pitchFamily="34" charset="0"/>
              </a:rPr>
              <a:t>0.61</a:t>
            </a:r>
          </a:p>
        </p:txBody>
      </p:sp>
      <p:sp>
        <p:nvSpPr>
          <p:cNvPr id="12" name="Rectangle 11">
            <a:extLst>
              <a:ext uri="{FF2B5EF4-FFF2-40B4-BE49-F238E27FC236}">
                <a16:creationId xmlns:a16="http://schemas.microsoft.com/office/drawing/2014/main" id="{3121046F-D472-4E50-81DA-DEB39FFE325E}"/>
              </a:ext>
            </a:extLst>
          </p:cNvPr>
          <p:cNvSpPr/>
          <p:nvPr/>
        </p:nvSpPr>
        <p:spPr>
          <a:xfrm>
            <a:off x="6667500" y="3668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0.66</a:t>
            </a:r>
          </a:p>
          <a:p>
            <a:pPr algn="ctr"/>
            <a:r>
              <a:rPr lang="en-US" sz="1400" b="1" dirty="0">
                <a:solidFill>
                  <a:schemeClr val="accent1">
                    <a:lumMod val="50000"/>
                  </a:schemeClr>
                </a:solidFill>
                <a:latin typeface="Arial" panose="020B0604020202020204" pitchFamily="34" charset="0"/>
                <a:cs typeface="Arial" panose="020B0604020202020204" pitchFamily="34" charset="0"/>
              </a:rPr>
              <a:t>0.60</a:t>
            </a:r>
          </a:p>
        </p:txBody>
      </p:sp>
      <p:sp>
        <p:nvSpPr>
          <p:cNvPr id="13" name="Rectangle 12">
            <a:extLst>
              <a:ext uri="{FF2B5EF4-FFF2-40B4-BE49-F238E27FC236}">
                <a16:creationId xmlns:a16="http://schemas.microsoft.com/office/drawing/2014/main" id="{5B97036E-89E2-4664-98BA-72839F854991}"/>
              </a:ext>
            </a:extLst>
          </p:cNvPr>
          <p:cNvSpPr/>
          <p:nvPr/>
        </p:nvSpPr>
        <p:spPr>
          <a:xfrm>
            <a:off x="6667500" y="4811713"/>
            <a:ext cx="11430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Arial" panose="020B0604020202020204" pitchFamily="34" charset="0"/>
                <a:cs typeface="Arial" panose="020B0604020202020204" pitchFamily="34" charset="0"/>
              </a:rPr>
              <a:t>0.68</a:t>
            </a:r>
          </a:p>
          <a:p>
            <a:pPr algn="ctr"/>
            <a:r>
              <a:rPr lang="en-US" sz="1400" b="1" dirty="0">
                <a:solidFill>
                  <a:schemeClr val="accent1">
                    <a:lumMod val="50000"/>
                  </a:schemeClr>
                </a:solidFill>
                <a:latin typeface="Arial" panose="020B0604020202020204" pitchFamily="34" charset="0"/>
                <a:cs typeface="Arial" panose="020B0604020202020204" pitchFamily="34" charset="0"/>
              </a:rPr>
              <a:t>0.60</a:t>
            </a:r>
          </a:p>
        </p:txBody>
      </p:sp>
      <p:sp>
        <p:nvSpPr>
          <p:cNvPr id="14" name="Rectangle 13">
            <a:extLst>
              <a:ext uri="{FF2B5EF4-FFF2-40B4-BE49-F238E27FC236}">
                <a16:creationId xmlns:a16="http://schemas.microsoft.com/office/drawing/2014/main" id="{142B0E7A-638D-45C6-AE17-20DCF4B10247}"/>
              </a:ext>
            </a:extLst>
          </p:cNvPr>
          <p:cNvSpPr/>
          <p:nvPr/>
        </p:nvSpPr>
        <p:spPr>
          <a:xfrm>
            <a:off x="630710" y="2525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Large Cap</a:t>
            </a:r>
          </a:p>
          <a:p>
            <a:r>
              <a:rPr lang="en-US" sz="1200" dirty="0">
                <a:solidFill>
                  <a:schemeClr val="accent1">
                    <a:lumMod val="50000"/>
                  </a:schemeClr>
                </a:solidFill>
                <a:latin typeface="Arial" panose="020B0604020202020204" pitchFamily="34" charset="0"/>
                <a:cs typeface="Arial" panose="020B0604020202020204" pitchFamily="34" charset="0"/>
              </a:rPr>
              <a:t>Large cap companies are generally valued at US$5 billion of above. These companies are known to be less volatile and focused more on stable dividend payouts.</a:t>
            </a:r>
          </a:p>
        </p:txBody>
      </p:sp>
      <p:sp>
        <p:nvSpPr>
          <p:cNvPr id="15" name="Rectangle 14">
            <a:extLst>
              <a:ext uri="{FF2B5EF4-FFF2-40B4-BE49-F238E27FC236}">
                <a16:creationId xmlns:a16="http://schemas.microsoft.com/office/drawing/2014/main" id="{02477F15-3C6C-46B6-AE2B-F3AB6F7C0B00}"/>
              </a:ext>
            </a:extLst>
          </p:cNvPr>
          <p:cNvSpPr/>
          <p:nvPr/>
        </p:nvSpPr>
        <p:spPr>
          <a:xfrm>
            <a:off x="630710" y="3668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Mid Cap</a:t>
            </a:r>
          </a:p>
          <a:p>
            <a:r>
              <a:rPr lang="en-US" sz="1200" dirty="0">
                <a:solidFill>
                  <a:schemeClr val="accent1">
                    <a:lumMod val="50000"/>
                  </a:schemeClr>
                </a:solidFill>
                <a:latin typeface="Arial" panose="020B0604020202020204" pitchFamily="34" charset="0"/>
                <a:cs typeface="Arial" panose="020B0604020202020204" pitchFamily="34" charset="0"/>
              </a:rPr>
              <a:t>These middle sized companies are focusing on becoming large cap companies. Investors look to capture their growth returns.</a:t>
            </a:r>
          </a:p>
        </p:txBody>
      </p:sp>
      <p:sp>
        <p:nvSpPr>
          <p:cNvPr id="17" name="Rectangle 16">
            <a:extLst>
              <a:ext uri="{FF2B5EF4-FFF2-40B4-BE49-F238E27FC236}">
                <a16:creationId xmlns:a16="http://schemas.microsoft.com/office/drawing/2014/main" id="{9DE19419-68A7-40F2-B317-F305B7E1158D}"/>
              </a:ext>
            </a:extLst>
          </p:cNvPr>
          <p:cNvSpPr/>
          <p:nvPr/>
        </p:nvSpPr>
        <p:spPr>
          <a:xfrm>
            <a:off x="630710" y="4811713"/>
            <a:ext cx="3200400" cy="1143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1">
                    <a:lumMod val="50000"/>
                  </a:schemeClr>
                </a:solidFill>
                <a:latin typeface="Arial" panose="020B0604020202020204" pitchFamily="34" charset="0"/>
                <a:cs typeface="Arial" panose="020B0604020202020204" pitchFamily="34" charset="0"/>
              </a:rPr>
              <a:t>Small Cap</a:t>
            </a:r>
          </a:p>
          <a:p>
            <a:r>
              <a:rPr lang="en-US" sz="1200" dirty="0">
                <a:solidFill>
                  <a:schemeClr val="accent1">
                    <a:lumMod val="50000"/>
                  </a:schemeClr>
                </a:solidFill>
                <a:latin typeface="Arial" panose="020B0604020202020204" pitchFamily="34" charset="0"/>
                <a:cs typeface="Arial" panose="020B0604020202020204" pitchFamily="34" charset="0"/>
              </a:rPr>
              <a:t>Small cap are "up and coming" companies that are focused on substantial growth. They are also the most volatile because they have the biggest incidence of business failures.</a:t>
            </a:r>
          </a:p>
        </p:txBody>
      </p:sp>
      <p:sp>
        <p:nvSpPr>
          <p:cNvPr id="21" name="Rectangle 20">
            <a:extLst>
              <a:ext uri="{FF2B5EF4-FFF2-40B4-BE49-F238E27FC236}">
                <a16:creationId xmlns:a16="http://schemas.microsoft.com/office/drawing/2014/main" id="{3D890435-E9E1-4CED-AFC8-4CB64CDDB746}"/>
              </a:ext>
            </a:extLst>
          </p:cNvPr>
          <p:cNvSpPr/>
          <p:nvPr/>
        </p:nvSpPr>
        <p:spPr>
          <a:xfrm>
            <a:off x="7972776" y="2525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Value</a:t>
            </a:r>
          </a:p>
          <a:p>
            <a:r>
              <a:rPr lang="en-US" sz="1200" dirty="0">
                <a:solidFill>
                  <a:schemeClr val="accent6">
                    <a:lumMod val="50000"/>
                  </a:schemeClr>
                </a:solidFill>
                <a:latin typeface="Arial" panose="020B0604020202020204" pitchFamily="34" charset="0"/>
                <a:cs typeface="Arial" panose="020B0604020202020204" pitchFamily="34" charset="0"/>
              </a:rPr>
              <a:t>Value investments take a look at companies that are trading at below average/bargain prices. Investors buy at this point to buy low and sell high.</a:t>
            </a:r>
          </a:p>
        </p:txBody>
      </p:sp>
      <p:sp>
        <p:nvSpPr>
          <p:cNvPr id="22" name="Rectangle 21">
            <a:extLst>
              <a:ext uri="{FF2B5EF4-FFF2-40B4-BE49-F238E27FC236}">
                <a16:creationId xmlns:a16="http://schemas.microsoft.com/office/drawing/2014/main" id="{9E823B6A-FAB1-4B17-854F-51EA7D26B207}"/>
              </a:ext>
            </a:extLst>
          </p:cNvPr>
          <p:cNvSpPr/>
          <p:nvPr/>
        </p:nvSpPr>
        <p:spPr>
          <a:xfrm>
            <a:off x="7972776" y="3668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Core</a:t>
            </a:r>
          </a:p>
          <a:p>
            <a:r>
              <a:rPr lang="en-US" sz="1200" dirty="0">
                <a:solidFill>
                  <a:schemeClr val="accent6">
                    <a:lumMod val="50000"/>
                  </a:schemeClr>
                </a:solidFill>
                <a:latin typeface="Arial" panose="020B0604020202020204" pitchFamily="34" charset="0"/>
                <a:cs typeface="Arial" panose="020B0604020202020204" pitchFamily="34" charset="0"/>
              </a:rPr>
              <a:t>Core investments have a balance of value and growth investments in one portfolio (also known as "Blended").</a:t>
            </a:r>
          </a:p>
        </p:txBody>
      </p:sp>
      <p:sp>
        <p:nvSpPr>
          <p:cNvPr id="23" name="Rectangle 22">
            <a:extLst>
              <a:ext uri="{FF2B5EF4-FFF2-40B4-BE49-F238E27FC236}">
                <a16:creationId xmlns:a16="http://schemas.microsoft.com/office/drawing/2014/main" id="{B3EC9ED5-3E3C-43A2-9572-E6B33F73B9FA}"/>
              </a:ext>
            </a:extLst>
          </p:cNvPr>
          <p:cNvSpPr/>
          <p:nvPr/>
        </p:nvSpPr>
        <p:spPr>
          <a:xfrm>
            <a:off x="7972776" y="4811713"/>
            <a:ext cx="3200400" cy="1143000"/>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lumMod val="50000"/>
                  </a:schemeClr>
                </a:solidFill>
                <a:latin typeface="Arial" panose="020B0604020202020204" pitchFamily="34" charset="0"/>
                <a:cs typeface="Arial" panose="020B0604020202020204" pitchFamily="34" charset="0"/>
              </a:rPr>
              <a:t>Growth</a:t>
            </a:r>
          </a:p>
          <a:p>
            <a:r>
              <a:rPr lang="en-US" sz="1200" dirty="0">
                <a:solidFill>
                  <a:schemeClr val="accent6">
                    <a:lumMod val="50000"/>
                  </a:schemeClr>
                </a:solidFill>
                <a:latin typeface="Arial" panose="020B0604020202020204" pitchFamily="34" charset="0"/>
                <a:cs typeface="Arial" panose="020B0604020202020204" pitchFamily="34" charset="0"/>
              </a:rPr>
              <a:t>Growth investments look at trends in the market. If a specific company is expected to grow substantially, investors will buy into it.</a:t>
            </a:r>
          </a:p>
        </p:txBody>
      </p:sp>
      <p:grpSp>
        <p:nvGrpSpPr>
          <p:cNvPr id="41" name="Group 40">
            <a:extLst>
              <a:ext uri="{FF2B5EF4-FFF2-40B4-BE49-F238E27FC236}">
                <a16:creationId xmlns:a16="http://schemas.microsoft.com/office/drawing/2014/main" id="{856C6004-228B-4F97-B55E-9B951C31E71D}"/>
              </a:ext>
            </a:extLst>
          </p:cNvPr>
          <p:cNvGrpSpPr/>
          <p:nvPr/>
        </p:nvGrpSpPr>
        <p:grpSpPr>
          <a:xfrm>
            <a:off x="4381500" y="2047677"/>
            <a:ext cx="1143000" cy="307777"/>
            <a:chOff x="4381500" y="2047677"/>
            <a:chExt cx="1143000" cy="307777"/>
          </a:xfrm>
        </p:grpSpPr>
        <p:sp>
          <p:nvSpPr>
            <p:cNvPr id="24" name="TextBox 23">
              <a:extLst>
                <a:ext uri="{FF2B5EF4-FFF2-40B4-BE49-F238E27FC236}">
                  <a16:creationId xmlns:a16="http://schemas.microsoft.com/office/drawing/2014/main" id="{D22FE3BB-F522-460F-81E2-8AF654D53315}"/>
                </a:ext>
              </a:extLst>
            </p:cNvPr>
            <p:cNvSpPr txBox="1"/>
            <p:nvPr/>
          </p:nvSpPr>
          <p:spPr>
            <a:xfrm>
              <a:off x="4626757" y="2047677"/>
              <a:ext cx="652487"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Value</a:t>
              </a:r>
            </a:p>
          </p:txBody>
        </p:sp>
        <p:cxnSp>
          <p:nvCxnSpPr>
            <p:cNvPr id="26" name="Straight Connector 25">
              <a:extLst>
                <a:ext uri="{FF2B5EF4-FFF2-40B4-BE49-F238E27FC236}">
                  <a16:creationId xmlns:a16="http://schemas.microsoft.com/office/drawing/2014/main" id="{E03E5206-C948-485E-8788-5DCE2E21707D}"/>
                </a:ext>
              </a:extLst>
            </p:cNvPr>
            <p:cNvCxnSpPr/>
            <p:nvPr/>
          </p:nvCxnSpPr>
          <p:spPr>
            <a:xfrm>
              <a:off x="4381500" y="2355454"/>
              <a:ext cx="1143000" cy="0"/>
            </a:xfrm>
            <a:prstGeom prst="line">
              <a:avLst/>
            </a:prstGeom>
            <a:ln w="19050"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EF4442A-7F7E-45D5-875D-2D1C146A3081}"/>
              </a:ext>
            </a:extLst>
          </p:cNvPr>
          <p:cNvGrpSpPr/>
          <p:nvPr/>
        </p:nvGrpSpPr>
        <p:grpSpPr>
          <a:xfrm>
            <a:off x="5524500" y="2047677"/>
            <a:ext cx="1143000" cy="307777"/>
            <a:chOff x="5651500" y="2047677"/>
            <a:chExt cx="1143000" cy="307777"/>
          </a:xfrm>
        </p:grpSpPr>
        <p:sp>
          <p:nvSpPr>
            <p:cNvPr id="27" name="TextBox 26">
              <a:extLst>
                <a:ext uri="{FF2B5EF4-FFF2-40B4-BE49-F238E27FC236}">
                  <a16:creationId xmlns:a16="http://schemas.microsoft.com/office/drawing/2014/main" id="{4B521234-7A43-43AD-AE29-3D0741D00388}"/>
                </a:ext>
              </a:extLst>
            </p:cNvPr>
            <p:cNvSpPr txBox="1"/>
            <p:nvPr/>
          </p:nvSpPr>
          <p:spPr>
            <a:xfrm>
              <a:off x="5926285" y="2047677"/>
              <a:ext cx="593432"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Core</a:t>
              </a:r>
            </a:p>
          </p:txBody>
        </p:sp>
        <p:cxnSp>
          <p:nvCxnSpPr>
            <p:cNvPr id="28" name="Straight Connector 27">
              <a:extLst>
                <a:ext uri="{FF2B5EF4-FFF2-40B4-BE49-F238E27FC236}">
                  <a16:creationId xmlns:a16="http://schemas.microsoft.com/office/drawing/2014/main" id="{38CB2150-8429-46C4-B641-ED5234C2C5B4}"/>
                </a:ext>
              </a:extLst>
            </p:cNvPr>
            <p:cNvCxnSpPr/>
            <p:nvPr/>
          </p:nvCxnSpPr>
          <p:spPr>
            <a:xfrm>
              <a:off x="5651500" y="2355454"/>
              <a:ext cx="1143000" cy="0"/>
            </a:xfrm>
            <a:prstGeom prst="line">
              <a:avLst/>
            </a:prstGeom>
            <a:ln w="190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0F98294-3A63-4B75-B875-77443458D083}"/>
              </a:ext>
            </a:extLst>
          </p:cNvPr>
          <p:cNvGrpSpPr/>
          <p:nvPr/>
        </p:nvGrpSpPr>
        <p:grpSpPr>
          <a:xfrm>
            <a:off x="6667500" y="2047677"/>
            <a:ext cx="1143000" cy="307777"/>
            <a:chOff x="6921500" y="2047677"/>
            <a:chExt cx="1143000" cy="307777"/>
          </a:xfrm>
        </p:grpSpPr>
        <p:sp>
          <p:nvSpPr>
            <p:cNvPr id="29" name="TextBox 28">
              <a:extLst>
                <a:ext uri="{FF2B5EF4-FFF2-40B4-BE49-F238E27FC236}">
                  <a16:creationId xmlns:a16="http://schemas.microsoft.com/office/drawing/2014/main" id="{BE5C625F-D86F-4433-8805-DEE1FEFA772F}"/>
                </a:ext>
              </a:extLst>
            </p:cNvPr>
            <p:cNvSpPr txBox="1"/>
            <p:nvPr/>
          </p:nvSpPr>
          <p:spPr>
            <a:xfrm>
              <a:off x="7112128" y="2047677"/>
              <a:ext cx="761747" cy="307777"/>
            </a:xfrm>
            <a:prstGeom prst="rect">
              <a:avLst/>
            </a:prstGeom>
            <a:noFill/>
          </p:spPr>
          <p:txBody>
            <a:bodyPr wrap="none" rtlCol="0">
              <a:spAutoFit/>
            </a:bodyPr>
            <a:lstStyle/>
            <a:p>
              <a:pPr algn="ctr"/>
              <a:r>
                <a:rPr lang="en-US" sz="1400" dirty="0">
                  <a:solidFill>
                    <a:schemeClr val="accent6">
                      <a:lumMod val="50000"/>
                    </a:schemeClr>
                  </a:solidFill>
                  <a:latin typeface="Arial" panose="020B0604020202020204" pitchFamily="34" charset="0"/>
                  <a:cs typeface="Arial" panose="020B0604020202020204" pitchFamily="34" charset="0"/>
                </a:rPr>
                <a:t>Growth</a:t>
              </a:r>
            </a:p>
          </p:txBody>
        </p:sp>
        <p:cxnSp>
          <p:nvCxnSpPr>
            <p:cNvPr id="30" name="Straight Connector 29">
              <a:extLst>
                <a:ext uri="{FF2B5EF4-FFF2-40B4-BE49-F238E27FC236}">
                  <a16:creationId xmlns:a16="http://schemas.microsoft.com/office/drawing/2014/main" id="{17FFD741-8797-4F4F-A7EC-49C1110505A5}"/>
                </a:ext>
              </a:extLst>
            </p:cNvPr>
            <p:cNvCxnSpPr/>
            <p:nvPr/>
          </p:nvCxnSpPr>
          <p:spPr>
            <a:xfrm>
              <a:off x="6921500" y="2355454"/>
              <a:ext cx="1143000" cy="0"/>
            </a:xfrm>
            <a:prstGeom prst="line">
              <a:avLst/>
            </a:prstGeom>
            <a:ln w="19050" cap="rnd">
              <a:solidFill>
                <a:schemeClr val="accent6">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6E83F33-ABBA-416E-9A93-0D7EAE14BF50}"/>
              </a:ext>
            </a:extLst>
          </p:cNvPr>
          <p:cNvGrpSpPr/>
          <p:nvPr/>
        </p:nvGrpSpPr>
        <p:grpSpPr>
          <a:xfrm>
            <a:off x="3891883" y="4811713"/>
            <a:ext cx="307777" cy="1143000"/>
            <a:chOff x="3872833" y="4811713"/>
            <a:chExt cx="307777" cy="1143000"/>
          </a:xfrm>
        </p:grpSpPr>
        <p:sp>
          <p:nvSpPr>
            <p:cNvPr id="31" name="TextBox 30">
              <a:extLst>
                <a:ext uri="{FF2B5EF4-FFF2-40B4-BE49-F238E27FC236}">
                  <a16:creationId xmlns:a16="http://schemas.microsoft.com/office/drawing/2014/main" id="{5B86B973-2FBD-46CC-A9D6-927937567547}"/>
                </a:ext>
              </a:extLst>
            </p:cNvPr>
            <p:cNvSpPr txBox="1"/>
            <p:nvPr/>
          </p:nvSpPr>
          <p:spPr>
            <a:xfrm rot="16200000">
              <a:off x="3709968" y="5229324"/>
              <a:ext cx="633507"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Small</a:t>
              </a:r>
            </a:p>
          </p:txBody>
        </p:sp>
        <p:cxnSp>
          <p:nvCxnSpPr>
            <p:cNvPr id="32" name="Straight Connector 31">
              <a:extLst>
                <a:ext uri="{FF2B5EF4-FFF2-40B4-BE49-F238E27FC236}">
                  <a16:creationId xmlns:a16="http://schemas.microsoft.com/office/drawing/2014/main" id="{4FC3CD2A-2EB1-40D5-BFB7-98B0FC607B19}"/>
                </a:ext>
              </a:extLst>
            </p:cNvPr>
            <p:cNvCxnSpPr/>
            <p:nvPr/>
          </p:nvCxnSpPr>
          <p:spPr>
            <a:xfrm rot="16200000">
              <a:off x="3609108" y="5383213"/>
              <a:ext cx="1143000" cy="0"/>
            </a:xfrm>
            <a:prstGeom prst="line">
              <a:avLst/>
            </a:prstGeom>
            <a:ln w="19050" cap="rnd">
              <a:solidFill>
                <a:schemeClr val="accent1">
                  <a:lumMod val="40000"/>
                  <a:lumOff val="6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5AB0EC-6FEB-4BB5-B821-A8973E55FC8B}"/>
              </a:ext>
            </a:extLst>
          </p:cNvPr>
          <p:cNvGrpSpPr/>
          <p:nvPr/>
        </p:nvGrpSpPr>
        <p:grpSpPr>
          <a:xfrm>
            <a:off x="3891880" y="3668713"/>
            <a:ext cx="307778" cy="1143000"/>
            <a:chOff x="3872830" y="3541713"/>
            <a:chExt cx="307778" cy="1143000"/>
          </a:xfrm>
        </p:grpSpPr>
        <p:sp>
          <p:nvSpPr>
            <p:cNvPr id="33" name="TextBox 32">
              <a:extLst>
                <a:ext uri="{FF2B5EF4-FFF2-40B4-BE49-F238E27FC236}">
                  <a16:creationId xmlns:a16="http://schemas.microsoft.com/office/drawing/2014/main" id="{6D776796-600B-4C28-B166-3E8535D4E48E}"/>
                </a:ext>
              </a:extLst>
            </p:cNvPr>
            <p:cNvSpPr txBox="1"/>
            <p:nvPr/>
          </p:nvSpPr>
          <p:spPr>
            <a:xfrm rot="16200000">
              <a:off x="3790116" y="3959323"/>
              <a:ext cx="473206"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Mid</a:t>
              </a:r>
            </a:p>
          </p:txBody>
        </p:sp>
        <p:cxnSp>
          <p:nvCxnSpPr>
            <p:cNvPr id="34" name="Straight Connector 33">
              <a:extLst>
                <a:ext uri="{FF2B5EF4-FFF2-40B4-BE49-F238E27FC236}">
                  <a16:creationId xmlns:a16="http://schemas.microsoft.com/office/drawing/2014/main" id="{95588B7E-5A64-4C44-9601-B60903F785B7}"/>
                </a:ext>
              </a:extLst>
            </p:cNvPr>
            <p:cNvCxnSpPr/>
            <p:nvPr/>
          </p:nvCxnSpPr>
          <p:spPr>
            <a:xfrm rot="16200000">
              <a:off x="3609108" y="4113213"/>
              <a:ext cx="1143000"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B859BCD-470F-4AD2-B2E4-3418D679E23A}"/>
              </a:ext>
            </a:extLst>
          </p:cNvPr>
          <p:cNvGrpSpPr/>
          <p:nvPr/>
        </p:nvGrpSpPr>
        <p:grpSpPr>
          <a:xfrm>
            <a:off x="3891881" y="2525713"/>
            <a:ext cx="307777" cy="1143000"/>
            <a:chOff x="3872831" y="2271713"/>
            <a:chExt cx="307777" cy="1143000"/>
          </a:xfrm>
        </p:grpSpPr>
        <p:sp>
          <p:nvSpPr>
            <p:cNvPr id="35" name="TextBox 34">
              <a:extLst>
                <a:ext uri="{FF2B5EF4-FFF2-40B4-BE49-F238E27FC236}">
                  <a16:creationId xmlns:a16="http://schemas.microsoft.com/office/drawing/2014/main" id="{197DDFF9-ED96-4863-A7D8-E9A0A5D9C642}"/>
                </a:ext>
              </a:extLst>
            </p:cNvPr>
            <p:cNvSpPr txBox="1"/>
            <p:nvPr/>
          </p:nvSpPr>
          <p:spPr>
            <a:xfrm rot="16200000">
              <a:off x="3705959" y="2689323"/>
              <a:ext cx="641521" cy="307777"/>
            </a:xfrm>
            <a:prstGeom prst="rect">
              <a:avLst/>
            </a:prstGeom>
            <a:noFill/>
          </p:spPr>
          <p:txBody>
            <a:bodyPr wrap="none" rtlCol="0">
              <a:spAutoFit/>
            </a:bodyPr>
            <a:lstStyle/>
            <a:p>
              <a:pPr algn="ctr"/>
              <a:r>
                <a:rPr lang="en-US" sz="1400" dirty="0">
                  <a:solidFill>
                    <a:schemeClr val="accent5">
                      <a:lumMod val="50000"/>
                    </a:schemeClr>
                  </a:solidFill>
                  <a:latin typeface="Arial" panose="020B0604020202020204" pitchFamily="34" charset="0"/>
                  <a:cs typeface="Arial" panose="020B0604020202020204" pitchFamily="34" charset="0"/>
                </a:rPr>
                <a:t>Large</a:t>
              </a:r>
            </a:p>
          </p:txBody>
        </p:sp>
        <p:cxnSp>
          <p:nvCxnSpPr>
            <p:cNvPr id="36" name="Straight Connector 35">
              <a:extLst>
                <a:ext uri="{FF2B5EF4-FFF2-40B4-BE49-F238E27FC236}">
                  <a16:creationId xmlns:a16="http://schemas.microsoft.com/office/drawing/2014/main" id="{EF28837A-E3B2-4E0B-9E7B-8B0CFCC27CDA}"/>
                </a:ext>
              </a:extLst>
            </p:cNvPr>
            <p:cNvCxnSpPr/>
            <p:nvPr/>
          </p:nvCxnSpPr>
          <p:spPr>
            <a:xfrm rot="16200000">
              <a:off x="3609108" y="2843213"/>
              <a:ext cx="1143000" cy="0"/>
            </a:xfrm>
            <a:prstGeom prst="line">
              <a:avLst/>
            </a:prstGeom>
            <a:ln w="1905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3B8B0370-7489-4031-B23C-77704A72B42C}"/>
              </a:ext>
            </a:extLst>
          </p:cNvPr>
          <p:cNvSpPr txBox="1"/>
          <p:nvPr/>
        </p:nvSpPr>
        <p:spPr>
          <a:xfrm>
            <a:off x="1" y="6160763"/>
            <a:ext cx="5486400" cy="530915"/>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Note: iShares ETF products used as a proxy for each asset class</a:t>
            </a:r>
          </a:p>
          <a:p>
            <a:r>
              <a:rPr lang="en-US" sz="950" dirty="0">
                <a:latin typeface="Arial" panose="020B0604020202020204" pitchFamily="34" charset="0"/>
                <a:cs typeface="Arial" panose="020B0604020202020204" pitchFamily="34" charset="0"/>
              </a:rPr>
              <a:t>Source: https://www.ishares.com/us/products/etf-product-list</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45" name="TextBox 44">
            <a:extLst>
              <a:ext uri="{FF2B5EF4-FFF2-40B4-BE49-F238E27FC236}">
                <a16:creationId xmlns:a16="http://schemas.microsoft.com/office/drawing/2014/main" id="{ECF35584-009F-4D8D-B0A9-A23023F33278}"/>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D96E7D4D-EDEA-44C6-B70E-31CAA6A23B67}"/>
              </a:ext>
            </a:extLst>
          </p:cNvPr>
          <p:cNvSpPr>
            <a:spLocks noGrp="1"/>
          </p:cNvSpPr>
          <p:nvPr>
            <p:ph type="sldNum" sz="quarter" idx="12"/>
          </p:nvPr>
        </p:nvSpPr>
        <p:spPr/>
        <p:txBody>
          <a:bodyPr/>
          <a:lstStyle/>
          <a:p>
            <a:fld id="{C561A1FA-AF8D-40D5-924F-60D3B98E3498}" type="slidenum">
              <a:rPr lang="en-US" smtClean="0"/>
              <a:t>22</a:t>
            </a:fld>
            <a:endParaRPr lang="en-US"/>
          </a:p>
        </p:txBody>
      </p:sp>
      <p:sp>
        <p:nvSpPr>
          <p:cNvPr id="46" name="Rectangle 45">
            <a:extLst>
              <a:ext uri="{FF2B5EF4-FFF2-40B4-BE49-F238E27FC236}">
                <a16:creationId xmlns:a16="http://schemas.microsoft.com/office/drawing/2014/main" id="{8F64ED56-81BC-41E3-B7C2-CFF98C9DE050}"/>
              </a:ext>
            </a:extLst>
          </p:cNvPr>
          <p:cNvSpPr/>
          <p:nvPr/>
        </p:nvSpPr>
        <p:spPr>
          <a:xfrm>
            <a:off x="4379649" y="6070646"/>
            <a:ext cx="177282" cy="1772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7992C4C-B91C-4D4F-A6FE-3BDC549610A7}"/>
              </a:ext>
            </a:extLst>
          </p:cNvPr>
          <p:cNvSpPr/>
          <p:nvPr/>
        </p:nvSpPr>
        <p:spPr>
          <a:xfrm>
            <a:off x="4379649" y="6316866"/>
            <a:ext cx="177282" cy="177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95B95C8-C083-4EEB-8915-7E57F1C4B570}"/>
              </a:ext>
            </a:extLst>
          </p:cNvPr>
          <p:cNvSpPr txBox="1"/>
          <p:nvPr/>
        </p:nvSpPr>
        <p:spPr>
          <a:xfrm>
            <a:off x="4556931" y="6036176"/>
            <a:ext cx="13163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As of October 2017</a:t>
            </a:r>
          </a:p>
        </p:txBody>
      </p:sp>
      <p:sp>
        <p:nvSpPr>
          <p:cNvPr id="49" name="TextBox 48">
            <a:extLst>
              <a:ext uri="{FF2B5EF4-FFF2-40B4-BE49-F238E27FC236}">
                <a16:creationId xmlns:a16="http://schemas.microsoft.com/office/drawing/2014/main" id="{21C7C426-1FA3-4D5E-9CD2-28BCEC5EFCF4}"/>
              </a:ext>
            </a:extLst>
          </p:cNvPr>
          <p:cNvSpPr txBox="1"/>
          <p:nvPr/>
        </p:nvSpPr>
        <p:spPr>
          <a:xfrm>
            <a:off x="4556931" y="6282397"/>
            <a:ext cx="13163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As of January 2018</a:t>
            </a:r>
          </a:p>
        </p:txBody>
      </p:sp>
    </p:spTree>
    <p:extLst>
      <p:ext uri="{BB962C8B-B14F-4D97-AF65-F5344CB8AC3E}">
        <p14:creationId xmlns:p14="http://schemas.microsoft.com/office/powerpoint/2010/main" val="187234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33A318-3E3C-4B0B-980D-4639AE09CFBF}"/>
              </a:ext>
            </a:extLst>
          </p:cNvPr>
          <p:cNvSpPr/>
          <p:nvPr/>
        </p:nvSpPr>
        <p:spPr>
          <a:xfrm>
            <a:off x="0" y="1480457"/>
            <a:ext cx="6143625" cy="537754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4DFBC3-2C1F-4FC4-9316-86A7A2D9A426}"/>
              </a:ext>
            </a:extLst>
          </p:cNvPr>
          <p:cNvSpPr/>
          <p:nvPr/>
        </p:nvSpPr>
        <p:spPr>
          <a:xfrm>
            <a:off x="6143625" y="1480457"/>
            <a:ext cx="6048375" cy="5377543"/>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4AAD4-6289-4650-B4C5-FEB9B4CAA209}"/>
              </a:ext>
            </a:extLst>
          </p:cNvPr>
          <p:cNvSpPr>
            <a:spLocks noGrp="1"/>
          </p:cNvSpPr>
          <p:nvPr>
            <p:ph type="title"/>
          </p:nvPr>
        </p:nvSpPr>
        <p:spPr/>
        <p:txBody>
          <a:bodyPr/>
          <a:lstStyle/>
          <a:p>
            <a:r>
              <a:rPr lang="en-US" dirty="0"/>
              <a:t>Risk vs. Return Analysis: Multiples Approach</a:t>
            </a:r>
          </a:p>
        </p:txBody>
      </p:sp>
      <p:sp>
        <p:nvSpPr>
          <p:cNvPr id="14" name="Rectangle 13">
            <a:extLst>
              <a:ext uri="{FF2B5EF4-FFF2-40B4-BE49-F238E27FC236}">
                <a16:creationId xmlns:a16="http://schemas.microsoft.com/office/drawing/2014/main" id="{B8EC7BDF-C678-4650-8548-6EFEB10188AF}"/>
              </a:ext>
            </a:extLst>
          </p:cNvPr>
          <p:cNvSpPr/>
          <p:nvPr/>
        </p:nvSpPr>
        <p:spPr>
          <a:xfrm>
            <a:off x="-1" y="1480457"/>
            <a:ext cx="6143625" cy="457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United States</a:t>
            </a:r>
          </a:p>
          <a:p>
            <a:pPr algn="ctr"/>
            <a:r>
              <a:rPr lang="en-US" sz="1000" dirty="0">
                <a:latin typeface="Arial" panose="020B0604020202020204" pitchFamily="34" charset="0"/>
                <a:cs typeface="Arial" panose="020B0604020202020204" pitchFamily="34" charset="0"/>
              </a:rPr>
              <a:t>As of October 2017</a:t>
            </a:r>
          </a:p>
        </p:txBody>
      </p:sp>
      <p:sp>
        <p:nvSpPr>
          <p:cNvPr id="15" name="Rectangle 14">
            <a:extLst>
              <a:ext uri="{FF2B5EF4-FFF2-40B4-BE49-F238E27FC236}">
                <a16:creationId xmlns:a16="http://schemas.microsoft.com/office/drawing/2014/main" id="{D36DA2FA-156E-49F6-A451-6FF43A9F9403}"/>
              </a:ext>
            </a:extLst>
          </p:cNvPr>
          <p:cNvSpPr/>
          <p:nvPr/>
        </p:nvSpPr>
        <p:spPr>
          <a:xfrm>
            <a:off x="6143625" y="1480457"/>
            <a:ext cx="6048375"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b="1" dirty="0">
                <a:solidFill>
                  <a:prstClr val="white"/>
                </a:solidFill>
                <a:latin typeface="Arial" panose="020B0604020202020204" pitchFamily="34" charset="0"/>
                <a:cs typeface="Arial" panose="020B0604020202020204" pitchFamily="34" charset="0"/>
              </a:rPr>
              <a:t>United States</a:t>
            </a:r>
          </a:p>
          <a:p>
            <a:pPr lvl="0" algn="ctr"/>
            <a:r>
              <a:rPr lang="en-US" sz="1000" dirty="0">
                <a:solidFill>
                  <a:prstClr val="white"/>
                </a:solidFill>
                <a:latin typeface="Arial" panose="020B0604020202020204" pitchFamily="34" charset="0"/>
                <a:cs typeface="Arial" panose="020B0604020202020204" pitchFamily="34" charset="0"/>
              </a:rPr>
              <a:t>As of January 2018</a:t>
            </a:r>
          </a:p>
        </p:txBody>
      </p:sp>
      <p:sp>
        <p:nvSpPr>
          <p:cNvPr id="18" name="TextBox 17">
            <a:extLst>
              <a:ext uri="{FF2B5EF4-FFF2-40B4-BE49-F238E27FC236}">
                <a16:creationId xmlns:a16="http://schemas.microsoft.com/office/drawing/2014/main" id="{FA18BEC2-D0DB-4509-A760-C5E2444B8A08}"/>
              </a:ext>
            </a:extLst>
          </p:cNvPr>
          <p:cNvSpPr txBox="1"/>
          <p:nvPr/>
        </p:nvSpPr>
        <p:spPr>
          <a:xfrm>
            <a:off x="1" y="6160763"/>
            <a:ext cx="5486400" cy="530915"/>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Note: iShares ETF products used as a proxy for each asset class</a:t>
            </a:r>
          </a:p>
          <a:p>
            <a:r>
              <a:rPr lang="en-US" sz="950" dirty="0">
                <a:latin typeface="Arial" panose="020B0604020202020204" pitchFamily="34" charset="0"/>
                <a:cs typeface="Arial" panose="020B0604020202020204" pitchFamily="34" charset="0"/>
              </a:rPr>
              <a:t>Source: https://www.ishares.com/us/products/etf-product-list</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19" name="TextBox 18">
            <a:extLst>
              <a:ext uri="{FF2B5EF4-FFF2-40B4-BE49-F238E27FC236}">
                <a16:creationId xmlns:a16="http://schemas.microsoft.com/office/drawing/2014/main" id="{E367BB77-7DD7-4072-AD25-EC3AC7EA3A03}"/>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grpSp>
        <p:nvGrpSpPr>
          <p:cNvPr id="7" name="Group 6">
            <a:extLst>
              <a:ext uri="{FF2B5EF4-FFF2-40B4-BE49-F238E27FC236}">
                <a16:creationId xmlns:a16="http://schemas.microsoft.com/office/drawing/2014/main" id="{0E1D496A-7FBF-465D-8310-9041415C6100}"/>
              </a:ext>
            </a:extLst>
          </p:cNvPr>
          <p:cNvGrpSpPr/>
          <p:nvPr/>
        </p:nvGrpSpPr>
        <p:grpSpPr>
          <a:xfrm>
            <a:off x="4278060" y="6199236"/>
            <a:ext cx="1865565" cy="492442"/>
            <a:chOff x="4521715" y="5735174"/>
            <a:chExt cx="1865565" cy="492442"/>
          </a:xfrm>
        </p:grpSpPr>
        <p:sp>
          <p:nvSpPr>
            <p:cNvPr id="8" name="Rectangle 7">
              <a:extLst>
                <a:ext uri="{FF2B5EF4-FFF2-40B4-BE49-F238E27FC236}">
                  <a16:creationId xmlns:a16="http://schemas.microsoft.com/office/drawing/2014/main" id="{FD61A618-8378-4389-ACD0-018237000B9D}"/>
                </a:ext>
              </a:extLst>
            </p:cNvPr>
            <p:cNvSpPr/>
            <p:nvPr/>
          </p:nvSpPr>
          <p:spPr>
            <a:xfrm>
              <a:off x="4521715" y="5769644"/>
              <a:ext cx="177282" cy="1772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E05542-1289-402D-9C0C-39C03480BC4D}"/>
                </a:ext>
              </a:extLst>
            </p:cNvPr>
            <p:cNvSpPr/>
            <p:nvPr/>
          </p:nvSpPr>
          <p:spPr>
            <a:xfrm>
              <a:off x="4521715" y="6015864"/>
              <a:ext cx="177282" cy="177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5119B3-0B63-4FBA-BF1D-FBB347B81105}"/>
                </a:ext>
              </a:extLst>
            </p:cNvPr>
            <p:cNvSpPr txBox="1"/>
            <p:nvPr/>
          </p:nvSpPr>
          <p:spPr>
            <a:xfrm>
              <a:off x="4698997" y="5735174"/>
              <a:ext cx="156004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Return Multiple – 5 Year</a:t>
              </a:r>
            </a:p>
          </p:txBody>
        </p:sp>
        <p:sp>
          <p:nvSpPr>
            <p:cNvPr id="11" name="TextBox 10">
              <a:extLst>
                <a:ext uri="{FF2B5EF4-FFF2-40B4-BE49-F238E27FC236}">
                  <a16:creationId xmlns:a16="http://schemas.microsoft.com/office/drawing/2014/main" id="{D3C34297-DF9F-4A93-B6BA-64B0C2D784AD}"/>
                </a:ext>
              </a:extLst>
            </p:cNvPr>
            <p:cNvSpPr txBox="1"/>
            <p:nvPr/>
          </p:nvSpPr>
          <p:spPr>
            <a:xfrm>
              <a:off x="4698997" y="5981395"/>
              <a:ext cx="168828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Volatility Multiple – 5 Year</a:t>
              </a:r>
            </a:p>
          </p:txBody>
        </p:sp>
      </p:grpSp>
      <p:sp>
        <p:nvSpPr>
          <p:cNvPr id="5" name="Slide Number Placeholder 4">
            <a:extLst>
              <a:ext uri="{FF2B5EF4-FFF2-40B4-BE49-F238E27FC236}">
                <a16:creationId xmlns:a16="http://schemas.microsoft.com/office/drawing/2014/main" id="{BAB94B0F-1D5C-4B5C-BD17-097AF2298945}"/>
              </a:ext>
            </a:extLst>
          </p:cNvPr>
          <p:cNvSpPr>
            <a:spLocks noGrp="1"/>
          </p:cNvSpPr>
          <p:nvPr>
            <p:ph type="sldNum" sz="quarter" idx="12"/>
          </p:nvPr>
        </p:nvSpPr>
        <p:spPr/>
        <p:txBody>
          <a:bodyPr/>
          <a:lstStyle/>
          <a:p>
            <a:fld id="{C561A1FA-AF8D-40D5-924F-60D3B98E3498}" type="slidenum">
              <a:rPr lang="en-US" smtClean="0"/>
              <a:t>23</a:t>
            </a:fld>
            <a:endParaRPr lang="en-US"/>
          </a:p>
        </p:txBody>
      </p:sp>
      <p:pic>
        <p:nvPicPr>
          <p:cNvPr id="6" name="Picture 5">
            <a:extLst>
              <a:ext uri="{FF2B5EF4-FFF2-40B4-BE49-F238E27FC236}">
                <a16:creationId xmlns:a16="http://schemas.microsoft.com/office/drawing/2014/main" id="{1DE5FFD7-9848-4987-A11E-BA3F549204AD}"/>
              </a:ext>
            </a:extLst>
          </p:cNvPr>
          <p:cNvPicPr>
            <a:picLocks noChangeAspect="1"/>
          </p:cNvPicPr>
          <p:nvPr/>
        </p:nvPicPr>
        <p:blipFill>
          <a:blip r:embed="rId2"/>
          <a:stretch>
            <a:fillRect/>
          </a:stretch>
        </p:blipFill>
        <p:spPr>
          <a:xfrm>
            <a:off x="6244707" y="1956478"/>
            <a:ext cx="5838172" cy="4384183"/>
          </a:xfrm>
          <a:prstGeom prst="rect">
            <a:avLst/>
          </a:prstGeom>
        </p:spPr>
      </p:pic>
      <p:sp>
        <p:nvSpPr>
          <p:cNvPr id="21" name="TextBox 20">
            <a:extLst>
              <a:ext uri="{FF2B5EF4-FFF2-40B4-BE49-F238E27FC236}">
                <a16:creationId xmlns:a16="http://schemas.microsoft.com/office/drawing/2014/main" id="{46771664-8C8E-42FC-A704-5EDDC56A309C}"/>
              </a:ext>
            </a:extLst>
          </p:cNvPr>
          <p:cNvSpPr txBox="1"/>
          <p:nvPr/>
        </p:nvSpPr>
        <p:spPr>
          <a:xfrm>
            <a:off x="10778976" y="2376490"/>
            <a:ext cx="1350384" cy="400110"/>
          </a:xfrm>
          <a:prstGeom prst="rect">
            <a:avLst/>
          </a:prstGeom>
          <a:noFill/>
        </p:spPr>
        <p:txBody>
          <a:bodyPr wrap="square" rtlCol="0">
            <a:spAutoFit/>
          </a:bodyPr>
          <a:lstStyle/>
          <a:p>
            <a:r>
              <a:rPr lang="en-US" sz="1000" dirty="0">
                <a:solidFill>
                  <a:schemeClr val="accent6">
                    <a:lumMod val="50000"/>
                  </a:schemeClr>
                </a:solidFill>
                <a:latin typeface="Arial" panose="020B0604020202020204" pitchFamily="34" charset="0"/>
                <a:cs typeface="Arial" panose="020B0604020202020204" pitchFamily="34" charset="0"/>
              </a:rPr>
              <a:t>Average Return Multiple = 21.4x</a:t>
            </a:r>
          </a:p>
        </p:txBody>
      </p:sp>
      <p:sp>
        <p:nvSpPr>
          <p:cNvPr id="22" name="TextBox 21">
            <a:extLst>
              <a:ext uri="{FF2B5EF4-FFF2-40B4-BE49-F238E27FC236}">
                <a16:creationId xmlns:a16="http://schemas.microsoft.com/office/drawing/2014/main" id="{C8D6B5F9-F5AF-4D17-A562-FFCFA14BCCAA}"/>
              </a:ext>
            </a:extLst>
          </p:cNvPr>
          <p:cNvSpPr txBox="1"/>
          <p:nvPr/>
        </p:nvSpPr>
        <p:spPr>
          <a:xfrm>
            <a:off x="6244707" y="3402131"/>
            <a:ext cx="1350384" cy="400110"/>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Average Volatility Multiple = 16.1x</a:t>
            </a:r>
          </a:p>
        </p:txBody>
      </p:sp>
      <p:pic>
        <p:nvPicPr>
          <p:cNvPr id="23" name="Picture 22">
            <a:extLst>
              <a:ext uri="{FF2B5EF4-FFF2-40B4-BE49-F238E27FC236}">
                <a16:creationId xmlns:a16="http://schemas.microsoft.com/office/drawing/2014/main" id="{CFA98287-F4FD-4135-864D-2893C5C7E330}"/>
              </a:ext>
            </a:extLst>
          </p:cNvPr>
          <p:cNvPicPr>
            <a:picLocks noChangeAspect="1"/>
          </p:cNvPicPr>
          <p:nvPr/>
        </p:nvPicPr>
        <p:blipFill>
          <a:blip r:embed="rId3"/>
          <a:stretch>
            <a:fillRect/>
          </a:stretch>
        </p:blipFill>
        <p:spPr>
          <a:xfrm>
            <a:off x="0" y="1956478"/>
            <a:ext cx="5838172" cy="4384183"/>
          </a:xfrm>
          <a:prstGeom prst="rect">
            <a:avLst/>
          </a:prstGeom>
        </p:spPr>
      </p:pic>
      <p:sp>
        <p:nvSpPr>
          <p:cNvPr id="24" name="TextBox 23">
            <a:extLst>
              <a:ext uri="{FF2B5EF4-FFF2-40B4-BE49-F238E27FC236}">
                <a16:creationId xmlns:a16="http://schemas.microsoft.com/office/drawing/2014/main" id="{CA5CCBA5-92B4-41EB-8C2E-A6D5F8A49257}"/>
              </a:ext>
            </a:extLst>
          </p:cNvPr>
          <p:cNvSpPr txBox="1"/>
          <p:nvPr/>
        </p:nvSpPr>
        <p:spPr>
          <a:xfrm>
            <a:off x="1318521" y="2520240"/>
            <a:ext cx="1350384" cy="400110"/>
          </a:xfrm>
          <a:prstGeom prst="rect">
            <a:avLst/>
          </a:prstGeom>
          <a:noFill/>
        </p:spPr>
        <p:txBody>
          <a:bodyPr wrap="square" rtlCol="0">
            <a:spAutoFit/>
          </a:bodyPr>
          <a:lstStyle/>
          <a:p>
            <a:r>
              <a:rPr lang="en-US" sz="1000" dirty="0">
                <a:solidFill>
                  <a:schemeClr val="accent6">
                    <a:lumMod val="50000"/>
                  </a:schemeClr>
                </a:solidFill>
                <a:latin typeface="Arial" panose="020B0604020202020204" pitchFamily="34" charset="0"/>
                <a:cs typeface="Arial" panose="020B0604020202020204" pitchFamily="34" charset="0"/>
              </a:rPr>
              <a:t>Average Return Multiple = 15.9x</a:t>
            </a:r>
          </a:p>
        </p:txBody>
      </p:sp>
      <p:sp>
        <p:nvSpPr>
          <p:cNvPr id="25" name="TextBox 24">
            <a:extLst>
              <a:ext uri="{FF2B5EF4-FFF2-40B4-BE49-F238E27FC236}">
                <a16:creationId xmlns:a16="http://schemas.microsoft.com/office/drawing/2014/main" id="{8812FA50-C840-44AB-9AD1-C5A77A62593E}"/>
              </a:ext>
            </a:extLst>
          </p:cNvPr>
          <p:cNvSpPr txBox="1"/>
          <p:nvPr/>
        </p:nvSpPr>
        <p:spPr>
          <a:xfrm>
            <a:off x="0" y="3034832"/>
            <a:ext cx="1350384" cy="400110"/>
          </a:xfrm>
          <a:prstGeom prst="rect">
            <a:avLst/>
          </a:prstGeom>
          <a:noFill/>
        </p:spPr>
        <p:txBody>
          <a:bodyPr wrap="square" rtlCol="0">
            <a:spAutoFit/>
          </a:bodyPr>
          <a:lstStyle/>
          <a:p>
            <a:r>
              <a:rPr lang="en-US" sz="1000" dirty="0">
                <a:solidFill>
                  <a:srgbClr val="C00000"/>
                </a:solidFill>
                <a:latin typeface="Arial" panose="020B0604020202020204" pitchFamily="34" charset="0"/>
                <a:cs typeface="Arial" panose="020B0604020202020204" pitchFamily="34" charset="0"/>
              </a:rPr>
              <a:t>Average Volatility Multiple = 15.5x</a:t>
            </a:r>
          </a:p>
        </p:txBody>
      </p:sp>
      <p:sp>
        <p:nvSpPr>
          <p:cNvPr id="3" name="Arrow: Down 2">
            <a:extLst>
              <a:ext uri="{FF2B5EF4-FFF2-40B4-BE49-F238E27FC236}">
                <a16:creationId xmlns:a16="http://schemas.microsoft.com/office/drawing/2014/main" id="{DF63FEF9-4D92-494D-8BC8-1F680876198F}"/>
              </a:ext>
            </a:extLst>
          </p:cNvPr>
          <p:cNvSpPr/>
          <p:nvPr/>
        </p:nvSpPr>
        <p:spPr>
          <a:xfrm>
            <a:off x="10656985" y="2326638"/>
            <a:ext cx="139959" cy="205273"/>
          </a:xfrm>
          <a:prstGeom prst="down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278D6E34-070B-49E4-9E57-B394A2B90B0F}"/>
              </a:ext>
            </a:extLst>
          </p:cNvPr>
          <p:cNvSpPr/>
          <p:nvPr/>
        </p:nvSpPr>
        <p:spPr>
          <a:xfrm>
            <a:off x="10331941" y="2270517"/>
            <a:ext cx="139959" cy="205273"/>
          </a:xfrm>
          <a:prstGeom prst="down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EAEA9DA8-1B0C-4D29-A433-A34694ECB668}"/>
              </a:ext>
            </a:extLst>
          </p:cNvPr>
          <p:cNvSpPr/>
          <p:nvPr/>
        </p:nvSpPr>
        <p:spPr>
          <a:xfrm>
            <a:off x="9994197" y="2265196"/>
            <a:ext cx="139959" cy="205273"/>
          </a:xfrm>
          <a:prstGeom prst="down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FA59662-4B80-4C68-AE4D-0EC4DB007167}"/>
              </a:ext>
            </a:extLst>
          </p:cNvPr>
          <p:cNvSpPr/>
          <p:nvPr/>
        </p:nvSpPr>
        <p:spPr>
          <a:xfrm>
            <a:off x="7710358" y="2587144"/>
            <a:ext cx="139959" cy="205273"/>
          </a:xfrm>
          <a:prstGeom prst="down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753CD1CA-93B2-4A68-854F-6652FAC17DEE}"/>
              </a:ext>
            </a:extLst>
          </p:cNvPr>
          <p:cNvSpPr/>
          <p:nvPr/>
        </p:nvSpPr>
        <p:spPr>
          <a:xfrm>
            <a:off x="8691433" y="1970599"/>
            <a:ext cx="139959" cy="205273"/>
          </a:xfrm>
          <a:prstGeom prst="down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835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33A318-3E3C-4B0B-980D-4639AE09CFBF}"/>
              </a:ext>
            </a:extLst>
          </p:cNvPr>
          <p:cNvSpPr/>
          <p:nvPr/>
        </p:nvSpPr>
        <p:spPr>
          <a:xfrm>
            <a:off x="0" y="1480457"/>
            <a:ext cx="6143625" cy="537754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6BD560-4C11-424F-8EE4-8B20355EDE2C}"/>
              </a:ext>
            </a:extLst>
          </p:cNvPr>
          <p:cNvPicPr>
            <a:picLocks noChangeAspect="1"/>
          </p:cNvPicPr>
          <p:nvPr/>
        </p:nvPicPr>
        <p:blipFill>
          <a:blip r:embed="rId2"/>
          <a:stretch>
            <a:fillRect/>
          </a:stretch>
        </p:blipFill>
        <p:spPr>
          <a:xfrm>
            <a:off x="356736" y="1690300"/>
            <a:ext cx="5838172" cy="4871315"/>
          </a:xfrm>
          <a:prstGeom prst="rect">
            <a:avLst/>
          </a:prstGeom>
        </p:spPr>
      </p:pic>
      <p:sp>
        <p:nvSpPr>
          <p:cNvPr id="13" name="Rectangle 12">
            <a:extLst>
              <a:ext uri="{FF2B5EF4-FFF2-40B4-BE49-F238E27FC236}">
                <a16:creationId xmlns:a16="http://schemas.microsoft.com/office/drawing/2014/main" id="{474DFBC3-2C1F-4FC4-9316-86A7A2D9A426}"/>
              </a:ext>
            </a:extLst>
          </p:cNvPr>
          <p:cNvSpPr/>
          <p:nvPr/>
        </p:nvSpPr>
        <p:spPr>
          <a:xfrm>
            <a:off x="6143625" y="1480457"/>
            <a:ext cx="6048375" cy="5377543"/>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4AAD4-6289-4650-B4C5-FEB9B4CAA209}"/>
              </a:ext>
            </a:extLst>
          </p:cNvPr>
          <p:cNvSpPr>
            <a:spLocks noGrp="1"/>
          </p:cNvSpPr>
          <p:nvPr>
            <p:ph type="title"/>
          </p:nvPr>
        </p:nvSpPr>
        <p:spPr/>
        <p:txBody>
          <a:bodyPr/>
          <a:lstStyle/>
          <a:p>
            <a:r>
              <a:rPr lang="en-US" dirty="0"/>
              <a:t>Risk vs. Return Analysis: Sharpe Ratio</a:t>
            </a:r>
          </a:p>
        </p:txBody>
      </p:sp>
      <p:sp>
        <p:nvSpPr>
          <p:cNvPr id="8" name="Rectangle 7">
            <a:extLst>
              <a:ext uri="{FF2B5EF4-FFF2-40B4-BE49-F238E27FC236}">
                <a16:creationId xmlns:a16="http://schemas.microsoft.com/office/drawing/2014/main" id="{FD61A618-8378-4389-ACD0-018237000B9D}"/>
              </a:ext>
            </a:extLst>
          </p:cNvPr>
          <p:cNvSpPr/>
          <p:nvPr/>
        </p:nvSpPr>
        <p:spPr>
          <a:xfrm>
            <a:off x="4370828" y="5698212"/>
            <a:ext cx="177282" cy="177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E05542-1289-402D-9C0C-39C03480BC4D}"/>
              </a:ext>
            </a:extLst>
          </p:cNvPr>
          <p:cNvSpPr/>
          <p:nvPr/>
        </p:nvSpPr>
        <p:spPr>
          <a:xfrm>
            <a:off x="4370828" y="5944432"/>
            <a:ext cx="177282" cy="177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5119B3-0B63-4FBA-BF1D-FBB347B81105}"/>
              </a:ext>
            </a:extLst>
          </p:cNvPr>
          <p:cNvSpPr txBox="1"/>
          <p:nvPr/>
        </p:nvSpPr>
        <p:spPr>
          <a:xfrm>
            <a:off x="4548110" y="5663742"/>
            <a:ext cx="1444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Sharpe Ratio – 1 Year</a:t>
            </a:r>
          </a:p>
        </p:txBody>
      </p:sp>
      <p:sp>
        <p:nvSpPr>
          <p:cNvPr id="11" name="TextBox 10">
            <a:extLst>
              <a:ext uri="{FF2B5EF4-FFF2-40B4-BE49-F238E27FC236}">
                <a16:creationId xmlns:a16="http://schemas.microsoft.com/office/drawing/2014/main" id="{D3C34297-DF9F-4A93-B6BA-64B0C2D784AD}"/>
              </a:ext>
            </a:extLst>
          </p:cNvPr>
          <p:cNvSpPr txBox="1"/>
          <p:nvPr/>
        </p:nvSpPr>
        <p:spPr>
          <a:xfrm>
            <a:off x="4548110" y="5909963"/>
            <a:ext cx="1444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Sharpe Ratio – 5 Year</a:t>
            </a:r>
          </a:p>
        </p:txBody>
      </p:sp>
      <p:sp>
        <p:nvSpPr>
          <p:cNvPr id="18" name="TextBox 17">
            <a:extLst>
              <a:ext uri="{FF2B5EF4-FFF2-40B4-BE49-F238E27FC236}">
                <a16:creationId xmlns:a16="http://schemas.microsoft.com/office/drawing/2014/main" id="{FA18BEC2-D0DB-4509-A760-C5E2444B8A08}"/>
              </a:ext>
            </a:extLst>
          </p:cNvPr>
          <p:cNvSpPr txBox="1"/>
          <p:nvPr/>
        </p:nvSpPr>
        <p:spPr>
          <a:xfrm>
            <a:off x="0" y="5868376"/>
            <a:ext cx="6143623" cy="823302"/>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Notes:</a:t>
            </a:r>
          </a:p>
          <a:p>
            <a:r>
              <a:rPr lang="en-US" sz="950" dirty="0">
                <a:latin typeface="Arial" panose="020B0604020202020204" pitchFamily="34" charset="0"/>
                <a:cs typeface="Arial" panose="020B0604020202020204" pitchFamily="34" charset="0"/>
              </a:rPr>
              <a:t>iShares ETF products used as a proxy for each asset class</a:t>
            </a:r>
          </a:p>
          <a:p>
            <a:r>
              <a:rPr lang="en-US" sz="950" dirty="0">
                <a:latin typeface="Arial" panose="020B0604020202020204" pitchFamily="34" charset="0"/>
                <a:cs typeface="Arial" panose="020B0604020202020204" pitchFamily="34" charset="0"/>
              </a:rPr>
              <a:t>Risk free rate based on the U.S. Generic Government 10-Year Yield (USGG10YR:IND) from Bloomberg </a:t>
            </a:r>
          </a:p>
          <a:p>
            <a:r>
              <a:rPr lang="en-US" sz="950" dirty="0">
                <a:latin typeface="Arial" panose="020B0604020202020204" pitchFamily="34" charset="0"/>
                <a:cs typeface="Arial" panose="020B0604020202020204" pitchFamily="34" charset="0"/>
              </a:rPr>
              <a:t>Source: https://www.ishares.com/us/products/etf-product-list</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19" name="TextBox 18">
            <a:extLst>
              <a:ext uri="{FF2B5EF4-FFF2-40B4-BE49-F238E27FC236}">
                <a16:creationId xmlns:a16="http://schemas.microsoft.com/office/drawing/2014/main" id="{E367BB77-7DD7-4072-AD25-EC3AC7EA3A03}"/>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pic>
        <p:nvPicPr>
          <p:cNvPr id="4" name="Picture 3">
            <a:extLst>
              <a:ext uri="{FF2B5EF4-FFF2-40B4-BE49-F238E27FC236}">
                <a16:creationId xmlns:a16="http://schemas.microsoft.com/office/drawing/2014/main" id="{5E4D116C-780F-4F13-8894-135E349FBB94}"/>
              </a:ext>
            </a:extLst>
          </p:cNvPr>
          <p:cNvPicPr>
            <a:picLocks noChangeAspect="1"/>
          </p:cNvPicPr>
          <p:nvPr/>
        </p:nvPicPr>
        <p:blipFill>
          <a:blip r:embed="rId3"/>
          <a:stretch>
            <a:fillRect/>
          </a:stretch>
        </p:blipFill>
        <p:spPr>
          <a:xfrm>
            <a:off x="6088572" y="1691746"/>
            <a:ext cx="5838172" cy="4871315"/>
          </a:xfrm>
          <a:prstGeom prst="rect">
            <a:avLst/>
          </a:prstGeom>
        </p:spPr>
      </p:pic>
      <p:sp>
        <p:nvSpPr>
          <p:cNvPr id="15" name="Rectangle 14">
            <a:extLst>
              <a:ext uri="{FF2B5EF4-FFF2-40B4-BE49-F238E27FC236}">
                <a16:creationId xmlns:a16="http://schemas.microsoft.com/office/drawing/2014/main" id="{D36DA2FA-156E-49F6-A451-6FF43A9F9403}"/>
              </a:ext>
            </a:extLst>
          </p:cNvPr>
          <p:cNvSpPr/>
          <p:nvPr/>
        </p:nvSpPr>
        <p:spPr>
          <a:xfrm>
            <a:off x="6143625" y="1480457"/>
            <a:ext cx="6048375" cy="457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Global</a:t>
            </a:r>
          </a:p>
        </p:txBody>
      </p:sp>
      <p:sp>
        <p:nvSpPr>
          <p:cNvPr id="14" name="Rectangle 13">
            <a:extLst>
              <a:ext uri="{FF2B5EF4-FFF2-40B4-BE49-F238E27FC236}">
                <a16:creationId xmlns:a16="http://schemas.microsoft.com/office/drawing/2014/main" id="{B8EC7BDF-C678-4650-8548-6EFEB10188AF}"/>
              </a:ext>
            </a:extLst>
          </p:cNvPr>
          <p:cNvSpPr/>
          <p:nvPr/>
        </p:nvSpPr>
        <p:spPr>
          <a:xfrm>
            <a:off x="-1" y="1480457"/>
            <a:ext cx="6143625" cy="457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United States</a:t>
            </a:r>
          </a:p>
        </p:txBody>
      </p:sp>
      <p:sp>
        <p:nvSpPr>
          <p:cNvPr id="5" name="Slide Number Placeholder 4">
            <a:extLst>
              <a:ext uri="{FF2B5EF4-FFF2-40B4-BE49-F238E27FC236}">
                <a16:creationId xmlns:a16="http://schemas.microsoft.com/office/drawing/2014/main" id="{111626CC-2585-4A7C-A81E-AB4BECB11DA8}"/>
              </a:ext>
            </a:extLst>
          </p:cNvPr>
          <p:cNvSpPr>
            <a:spLocks noGrp="1"/>
          </p:cNvSpPr>
          <p:nvPr>
            <p:ph type="sldNum" sz="quarter" idx="12"/>
          </p:nvPr>
        </p:nvSpPr>
        <p:spPr/>
        <p:txBody>
          <a:bodyPr/>
          <a:lstStyle/>
          <a:p>
            <a:fld id="{C561A1FA-AF8D-40D5-924F-60D3B98E3498}" type="slidenum">
              <a:rPr lang="en-US" smtClean="0"/>
              <a:t>24</a:t>
            </a:fld>
            <a:endParaRPr lang="en-US"/>
          </a:p>
        </p:txBody>
      </p:sp>
    </p:spTree>
    <p:extLst>
      <p:ext uri="{BB962C8B-B14F-4D97-AF65-F5344CB8AC3E}">
        <p14:creationId xmlns:p14="http://schemas.microsoft.com/office/powerpoint/2010/main" val="278748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1EAAC5-8602-4D3D-82BF-C53C63C29B9A}"/>
              </a:ext>
            </a:extLst>
          </p:cNvPr>
          <p:cNvSpPr/>
          <p:nvPr/>
        </p:nvSpPr>
        <p:spPr>
          <a:xfrm>
            <a:off x="0" y="1480457"/>
            <a:ext cx="6143623" cy="537754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44DB3C-A9B3-4BE2-BB70-CA249C08F7D4}"/>
              </a:ext>
            </a:extLst>
          </p:cNvPr>
          <p:cNvPicPr>
            <a:picLocks noChangeAspect="1"/>
          </p:cNvPicPr>
          <p:nvPr/>
        </p:nvPicPr>
        <p:blipFill>
          <a:blip r:embed="rId2"/>
          <a:stretch>
            <a:fillRect/>
          </a:stretch>
        </p:blipFill>
        <p:spPr>
          <a:xfrm>
            <a:off x="305452" y="1690688"/>
            <a:ext cx="5838172" cy="4384183"/>
          </a:xfrm>
          <a:prstGeom prst="rect">
            <a:avLst/>
          </a:prstGeom>
        </p:spPr>
      </p:pic>
      <p:sp>
        <p:nvSpPr>
          <p:cNvPr id="14" name="Rectangle 13">
            <a:extLst>
              <a:ext uri="{FF2B5EF4-FFF2-40B4-BE49-F238E27FC236}">
                <a16:creationId xmlns:a16="http://schemas.microsoft.com/office/drawing/2014/main" id="{1842121E-5BB0-452B-86DB-09C8D976F005}"/>
              </a:ext>
            </a:extLst>
          </p:cNvPr>
          <p:cNvSpPr/>
          <p:nvPr/>
        </p:nvSpPr>
        <p:spPr>
          <a:xfrm>
            <a:off x="6143624" y="1480457"/>
            <a:ext cx="6048376" cy="5377543"/>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EC3D25-3076-4ABA-B37C-40C3C802252B}"/>
              </a:ext>
            </a:extLst>
          </p:cNvPr>
          <p:cNvSpPr/>
          <p:nvPr/>
        </p:nvSpPr>
        <p:spPr>
          <a:xfrm>
            <a:off x="0" y="1480457"/>
            <a:ext cx="6143624" cy="457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United States</a:t>
            </a:r>
          </a:p>
        </p:txBody>
      </p:sp>
      <p:sp>
        <p:nvSpPr>
          <p:cNvPr id="16" name="Rectangle 15">
            <a:extLst>
              <a:ext uri="{FF2B5EF4-FFF2-40B4-BE49-F238E27FC236}">
                <a16:creationId xmlns:a16="http://schemas.microsoft.com/office/drawing/2014/main" id="{D9425EEE-48B2-4519-8148-A38C2EC79FFB}"/>
              </a:ext>
            </a:extLst>
          </p:cNvPr>
          <p:cNvSpPr/>
          <p:nvPr/>
        </p:nvSpPr>
        <p:spPr>
          <a:xfrm>
            <a:off x="6143624" y="1480457"/>
            <a:ext cx="6048376" cy="457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Global</a:t>
            </a:r>
          </a:p>
        </p:txBody>
      </p:sp>
      <p:sp>
        <p:nvSpPr>
          <p:cNvPr id="2" name="Title 1">
            <a:extLst>
              <a:ext uri="{FF2B5EF4-FFF2-40B4-BE49-F238E27FC236}">
                <a16:creationId xmlns:a16="http://schemas.microsoft.com/office/drawing/2014/main" id="{FF44AAD4-6289-4650-B4C5-FEB9B4CAA209}"/>
              </a:ext>
            </a:extLst>
          </p:cNvPr>
          <p:cNvSpPr>
            <a:spLocks noGrp="1"/>
          </p:cNvSpPr>
          <p:nvPr>
            <p:ph type="title"/>
          </p:nvPr>
        </p:nvSpPr>
        <p:spPr/>
        <p:txBody>
          <a:bodyPr/>
          <a:lstStyle/>
          <a:p>
            <a:r>
              <a:rPr lang="en-US" dirty="0"/>
              <a:t>Risk Analysis: Maximum Drawdown</a:t>
            </a:r>
          </a:p>
        </p:txBody>
      </p:sp>
      <p:pic>
        <p:nvPicPr>
          <p:cNvPr id="19" name="Picture 18">
            <a:extLst>
              <a:ext uri="{FF2B5EF4-FFF2-40B4-BE49-F238E27FC236}">
                <a16:creationId xmlns:a16="http://schemas.microsoft.com/office/drawing/2014/main" id="{F9383D59-08F1-41D4-830B-F1C85F46A1AD}"/>
              </a:ext>
            </a:extLst>
          </p:cNvPr>
          <p:cNvPicPr>
            <a:picLocks noChangeAspect="1"/>
          </p:cNvPicPr>
          <p:nvPr/>
        </p:nvPicPr>
        <p:blipFill>
          <a:blip r:embed="rId3"/>
          <a:stretch>
            <a:fillRect/>
          </a:stretch>
        </p:blipFill>
        <p:spPr>
          <a:xfrm>
            <a:off x="6201100" y="1690688"/>
            <a:ext cx="5838172" cy="4384183"/>
          </a:xfrm>
          <a:prstGeom prst="rect">
            <a:avLst/>
          </a:prstGeom>
        </p:spPr>
      </p:pic>
      <p:sp>
        <p:nvSpPr>
          <p:cNvPr id="20" name="TextBox 19">
            <a:extLst>
              <a:ext uri="{FF2B5EF4-FFF2-40B4-BE49-F238E27FC236}">
                <a16:creationId xmlns:a16="http://schemas.microsoft.com/office/drawing/2014/main" id="{CA75EE5E-C7B1-4F60-A674-7597A405194B}"/>
              </a:ext>
            </a:extLst>
          </p:cNvPr>
          <p:cNvSpPr txBox="1"/>
          <p:nvPr/>
        </p:nvSpPr>
        <p:spPr>
          <a:xfrm>
            <a:off x="1" y="6160763"/>
            <a:ext cx="5486400" cy="530915"/>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Note: iShares ETF products used as a proxy for each asset class</a:t>
            </a:r>
          </a:p>
          <a:p>
            <a:r>
              <a:rPr lang="en-US" sz="950" dirty="0">
                <a:latin typeface="Arial" panose="020B0604020202020204" pitchFamily="34" charset="0"/>
                <a:cs typeface="Arial" panose="020B0604020202020204" pitchFamily="34" charset="0"/>
              </a:rPr>
              <a:t>Source: https://www.ishares.com/us/products/etf-product-list</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21" name="TextBox 20">
            <a:extLst>
              <a:ext uri="{FF2B5EF4-FFF2-40B4-BE49-F238E27FC236}">
                <a16:creationId xmlns:a16="http://schemas.microsoft.com/office/drawing/2014/main" id="{66467310-FD27-449A-A518-E10ECA776377}"/>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5114C36B-F2ED-4752-A54E-F74B97CC7B94}"/>
              </a:ext>
            </a:extLst>
          </p:cNvPr>
          <p:cNvSpPr>
            <a:spLocks noGrp="1"/>
          </p:cNvSpPr>
          <p:nvPr>
            <p:ph type="sldNum" sz="quarter" idx="12"/>
          </p:nvPr>
        </p:nvSpPr>
        <p:spPr/>
        <p:txBody>
          <a:bodyPr/>
          <a:lstStyle/>
          <a:p>
            <a:fld id="{C561A1FA-AF8D-40D5-924F-60D3B98E3498}" type="slidenum">
              <a:rPr lang="en-US" smtClean="0"/>
              <a:t>25</a:t>
            </a:fld>
            <a:endParaRPr lang="en-US"/>
          </a:p>
        </p:txBody>
      </p:sp>
    </p:spTree>
    <p:extLst>
      <p:ext uri="{BB962C8B-B14F-4D97-AF65-F5344CB8AC3E}">
        <p14:creationId xmlns:p14="http://schemas.microsoft.com/office/powerpoint/2010/main" val="3200022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1EAAC5-8602-4D3D-82BF-C53C63C29B9A}"/>
              </a:ext>
            </a:extLst>
          </p:cNvPr>
          <p:cNvSpPr/>
          <p:nvPr/>
        </p:nvSpPr>
        <p:spPr>
          <a:xfrm>
            <a:off x="0" y="1480457"/>
            <a:ext cx="6324685" cy="537754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B121F-9967-4B84-961C-27B9A05F13B1}"/>
              </a:ext>
            </a:extLst>
          </p:cNvPr>
          <p:cNvPicPr>
            <a:picLocks noChangeAspect="1"/>
          </p:cNvPicPr>
          <p:nvPr/>
        </p:nvPicPr>
        <p:blipFill>
          <a:blip r:embed="rId2"/>
          <a:stretch>
            <a:fillRect/>
          </a:stretch>
        </p:blipFill>
        <p:spPr>
          <a:xfrm>
            <a:off x="0" y="1897196"/>
            <a:ext cx="6324686" cy="4384183"/>
          </a:xfrm>
          <a:prstGeom prst="rect">
            <a:avLst/>
          </a:prstGeom>
        </p:spPr>
      </p:pic>
      <p:sp>
        <p:nvSpPr>
          <p:cNvPr id="14" name="Rectangle 13">
            <a:extLst>
              <a:ext uri="{FF2B5EF4-FFF2-40B4-BE49-F238E27FC236}">
                <a16:creationId xmlns:a16="http://schemas.microsoft.com/office/drawing/2014/main" id="{1842121E-5BB0-452B-86DB-09C8D976F005}"/>
              </a:ext>
            </a:extLst>
          </p:cNvPr>
          <p:cNvSpPr/>
          <p:nvPr/>
        </p:nvSpPr>
        <p:spPr>
          <a:xfrm>
            <a:off x="6324686" y="1480457"/>
            <a:ext cx="5867314" cy="5377543"/>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5D9C0B-62C3-4AF7-B758-BED55357DD35}"/>
              </a:ext>
            </a:extLst>
          </p:cNvPr>
          <p:cNvPicPr>
            <a:picLocks noChangeAspect="1"/>
          </p:cNvPicPr>
          <p:nvPr/>
        </p:nvPicPr>
        <p:blipFill>
          <a:blip r:embed="rId3"/>
          <a:stretch>
            <a:fillRect/>
          </a:stretch>
        </p:blipFill>
        <p:spPr>
          <a:xfrm>
            <a:off x="6258577" y="1897196"/>
            <a:ext cx="5838172" cy="4384183"/>
          </a:xfrm>
          <a:prstGeom prst="rect">
            <a:avLst/>
          </a:prstGeom>
        </p:spPr>
      </p:pic>
      <p:sp>
        <p:nvSpPr>
          <p:cNvPr id="15" name="Rectangle 14">
            <a:extLst>
              <a:ext uri="{FF2B5EF4-FFF2-40B4-BE49-F238E27FC236}">
                <a16:creationId xmlns:a16="http://schemas.microsoft.com/office/drawing/2014/main" id="{52EC3D25-3076-4ABA-B37C-40C3C802252B}"/>
              </a:ext>
            </a:extLst>
          </p:cNvPr>
          <p:cNvSpPr/>
          <p:nvPr/>
        </p:nvSpPr>
        <p:spPr>
          <a:xfrm>
            <a:off x="0" y="1480457"/>
            <a:ext cx="6324686" cy="457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United States</a:t>
            </a:r>
          </a:p>
        </p:txBody>
      </p:sp>
      <p:sp>
        <p:nvSpPr>
          <p:cNvPr id="16" name="Rectangle 15">
            <a:extLst>
              <a:ext uri="{FF2B5EF4-FFF2-40B4-BE49-F238E27FC236}">
                <a16:creationId xmlns:a16="http://schemas.microsoft.com/office/drawing/2014/main" id="{D9425EEE-48B2-4519-8148-A38C2EC79FFB}"/>
              </a:ext>
            </a:extLst>
          </p:cNvPr>
          <p:cNvSpPr/>
          <p:nvPr/>
        </p:nvSpPr>
        <p:spPr>
          <a:xfrm>
            <a:off x="6324686" y="1480457"/>
            <a:ext cx="5867314" cy="457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Global</a:t>
            </a:r>
          </a:p>
        </p:txBody>
      </p:sp>
      <p:sp>
        <p:nvSpPr>
          <p:cNvPr id="2" name="Title 1">
            <a:extLst>
              <a:ext uri="{FF2B5EF4-FFF2-40B4-BE49-F238E27FC236}">
                <a16:creationId xmlns:a16="http://schemas.microsoft.com/office/drawing/2014/main" id="{FF44AAD4-6289-4650-B4C5-FEB9B4CAA209}"/>
              </a:ext>
            </a:extLst>
          </p:cNvPr>
          <p:cNvSpPr>
            <a:spLocks noGrp="1"/>
          </p:cNvSpPr>
          <p:nvPr>
            <p:ph type="title"/>
          </p:nvPr>
        </p:nvSpPr>
        <p:spPr/>
        <p:txBody>
          <a:bodyPr/>
          <a:lstStyle/>
          <a:p>
            <a:r>
              <a:rPr lang="en-US" dirty="0"/>
              <a:t>Return Analysis: Up vs. Down</a:t>
            </a:r>
          </a:p>
        </p:txBody>
      </p:sp>
      <p:sp>
        <p:nvSpPr>
          <p:cNvPr id="17" name="TextBox 16">
            <a:extLst>
              <a:ext uri="{FF2B5EF4-FFF2-40B4-BE49-F238E27FC236}">
                <a16:creationId xmlns:a16="http://schemas.microsoft.com/office/drawing/2014/main" id="{EBBC056D-076A-41DC-BA4F-46A51856F69B}"/>
              </a:ext>
            </a:extLst>
          </p:cNvPr>
          <p:cNvSpPr txBox="1"/>
          <p:nvPr/>
        </p:nvSpPr>
        <p:spPr>
          <a:xfrm>
            <a:off x="1" y="6160763"/>
            <a:ext cx="5486400" cy="530915"/>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Note: iShares ETF products used as a proxy for each asset class</a:t>
            </a:r>
          </a:p>
          <a:p>
            <a:r>
              <a:rPr lang="en-US" sz="950" dirty="0">
                <a:latin typeface="Arial" panose="020B0604020202020204" pitchFamily="34" charset="0"/>
                <a:cs typeface="Arial" panose="020B0604020202020204" pitchFamily="34" charset="0"/>
              </a:rPr>
              <a:t>Source: https://www.ishares.com/us/products/etf-product-list</a:t>
            </a:r>
          </a:p>
          <a:p>
            <a:r>
              <a:rPr lang="en-US" sz="950" dirty="0">
                <a:latin typeface="Arial" panose="020B0604020202020204" pitchFamily="34" charset="0"/>
                <a:cs typeface="Arial" panose="020B0604020202020204" pitchFamily="34" charset="0"/>
              </a:rPr>
              <a:t>Past performance is not indicative of future returns.</a:t>
            </a:r>
          </a:p>
        </p:txBody>
      </p:sp>
      <p:sp>
        <p:nvSpPr>
          <p:cNvPr id="20" name="TextBox 19">
            <a:extLst>
              <a:ext uri="{FF2B5EF4-FFF2-40B4-BE49-F238E27FC236}">
                <a16:creationId xmlns:a16="http://schemas.microsoft.com/office/drawing/2014/main" id="{E5600499-59E7-4D85-86F9-DF37C7215271}"/>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3" name="Slide Number Placeholder 2">
            <a:extLst>
              <a:ext uri="{FF2B5EF4-FFF2-40B4-BE49-F238E27FC236}">
                <a16:creationId xmlns:a16="http://schemas.microsoft.com/office/drawing/2014/main" id="{E01D30E4-BF8C-42BA-B620-ECEEC7F25179}"/>
              </a:ext>
            </a:extLst>
          </p:cNvPr>
          <p:cNvSpPr>
            <a:spLocks noGrp="1"/>
          </p:cNvSpPr>
          <p:nvPr>
            <p:ph type="sldNum" sz="quarter" idx="12"/>
          </p:nvPr>
        </p:nvSpPr>
        <p:spPr/>
        <p:txBody>
          <a:bodyPr/>
          <a:lstStyle/>
          <a:p>
            <a:fld id="{C561A1FA-AF8D-40D5-924F-60D3B98E3498}" type="slidenum">
              <a:rPr lang="en-US" smtClean="0"/>
              <a:t>26</a:t>
            </a:fld>
            <a:endParaRPr lang="en-US"/>
          </a:p>
        </p:txBody>
      </p:sp>
    </p:spTree>
    <p:extLst>
      <p:ext uri="{BB962C8B-B14F-4D97-AF65-F5344CB8AC3E}">
        <p14:creationId xmlns:p14="http://schemas.microsoft.com/office/powerpoint/2010/main" val="247890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5A61-444B-4BFA-9202-7F8C4DFD3D15}"/>
              </a:ext>
            </a:extLst>
          </p:cNvPr>
          <p:cNvSpPr>
            <a:spLocks noGrp="1"/>
          </p:cNvSpPr>
          <p:nvPr>
            <p:ph type="title"/>
          </p:nvPr>
        </p:nvSpPr>
        <p:spPr/>
        <p:txBody>
          <a:bodyPr/>
          <a:lstStyle/>
          <a:p>
            <a:r>
              <a:rPr lang="en-US" dirty="0"/>
              <a:t>Exogenous Risks</a:t>
            </a:r>
          </a:p>
        </p:txBody>
      </p:sp>
      <p:pic>
        <p:nvPicPr>
          <p:cNvPr id="7" name="Picture 6" descr="A close up of a logo&#10;&#10;Description generated with very high confidence">
            <a:extLst>
              <a:ext uri="{FF2B5EF4-FFF2-40B4-BE49-F238E27FC236}">
                <a16:creationId xmlns:a16="http://schemas.microsoft.com/office/drawing/2014/main" id="{96E34993-9E6E-4EE9-BE61-54BDB71A3322}"/>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85199" y="1315603"/>
            <a:ext cx="2171541" cy="2171541"/>
          </a:xfrm>
          <a:prstGeom prst="rect">
            <a:avLst/>
          </a:prstGeom>
        </p:spPr>
      </p:pic>
      <p:sp>
        <p:nvSpPr>
          <p:cNvPr id="8" name="TextBox 7">
            <a:extLst>
              <a:ext uri="{FF2B5EF4-FFF2-40B4-BE49-F238E27FC236}">
                <a16:creationId xmlns:a16="http://schemas.microsoft.com/office/drawing/2014/main" id="{5B685830-981E-42DD-BEAF-07472943E5DC}"/>
              </a:ext>
            </a:extLst>
          </p:cNvPr>
          <p:cNvSpPr txBox="1"/>
          <p:nvPr/>
        </p:nvSpPr>
        <p:spPr>
          <a:xfrm>
            <a:off x="5091558" y="1739654"/>
            <a:ext cx="2008883" cy="1323439"/>
          </a:xfrm>
          <a:prstGeom prst="rect">
            <a:avLst/>
          </a:prstGeom>
          <a:noFill/>
        </p:spPr>
        <p:txBody>
          <a:bodyPr wrap="none" rtlCol="0">
            <a:spAutoFit/>
          </a:bodyPr>
          <a:lstStyle/>
          <a:p>
            <a:r>
              <a:rPr lang="en-US" sz="8000" b="1" dirty="0">
                <a:solidFill>
                  <a:schemeClr val="accent2">
                    <a:lumMod val="50000"/>
                  </a:schemeClr>
                </a:solidFill>
                <a:latin typeface="Arial" panose="020B0604020202020204" pitchFamily="34" charset="0"/>
                <a:cs typeface="Arial" panose="020B0604020202020204" pitchFamily="34" charset="0"/>
              </a:rPr>
              <a:t>ICO</a:t>
            </a:r>
          </a:p>
        </p:txBody>
      </p:sp>
      <p:sp>
        <p:nvSpPr>
          <p:cNvPr id="9" name="Rectangle 8">
            <a:extLst>
              <a:ext uri="{FF2B5EF4-FFF2-40B4-BE49-F238E27FC236}">
                <a16:creationId xmlns:a16="http://schemas.microsoft.com/office/drawing/2014/main" id="{FF6F5138-E1A3-4324-BD71-BEF151D6A0A3}"/>
              </a:ext>
            </a:extLst>
          </p:cNvPr>
          <p:cNvSpPr/>
          <p:nvPr/>
        </p:nvSpPr>
        <p:spPr>
          <a:xfrm>
            <a:off x="838200" y="3876097"/>
            <a:ext cx="3505200" cy="2095725"/>
          </a:xfrm>
          <a:prstGeom prst="rect">
            <a:avLst/>
          </a:prstGeom>
          <a:solidFill>
            <a:schemeClr val="accent2">
              <a:lumMod val="20000"/>
              <a:lumOff val="80000"/>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Collapse of Mt. </a:t>
            </a:r>
            <a:r>
              <a:rPr lang="en-US" dirty="0" err="1">
                <a:solidFill>
                  <a:schemeClr val="accent2">
                    <a:lumMod val="50000"/>
                  </a:schemeClr>
                </a:solidFill>
                <a:latin typeface="Arial" panose="020B0604020202020204" pitchFamily="34" charset="0"/>
                <a:cs typeface="Arial" panose="020B0604020202020204" pitchFamily="34" charset="0"/>
              </a:rPr>
              <a:t>Gox</a:t>
            </a:r>
            <a:r>
              <a:rPr lang="en-US" dirty="0">
                <a:solidFill>
                  <a:schemeClr val="accent2">
                    <a:lumMod val="50000"/>
                  </a:schemeClr>
                </a:solidFill>
                <a:latin typeface="Arial" panose="020B0604020202020204" pitchFamily="34" charset="0"/>
                <a:cs typeface="Arial" panose="020B0604020202020204" pitchFamily="34" charset="0"/>
              </a:rPr>
              <a:t> (largest cryptocurrency exchange in 2013, handling over 70% of all bitcoin volume)</a:t>
            </a:r>
          </a:p>
          <a:p>
            <a:pPr marL="228600" indent="-22860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Hacking of Bitfinex</a:t>
            </a:r>
            <a:r>
              <a:rPr lang="en-US" baseline="30000" dirty="0">
                <a:solidFill>
                  <a:schemeClr val="accent2">
                    <a:lumMod val="50000"/>
                  </a:schemeClr>
                </a:solidFill>
                <a:latin typeface="Arial" panose="020B0604020202020204" pitchFamily="34" charset="0"/>
                <a:cs typeface="Arial" panose="020B0604020202020204" pitchFamily="34" charset="0"/>
              </a:rPr>
              <a:t>1</a:t>
            </a:r>
            <a:r>
              <a:rPr lang="en-US" dirty="0">
                <a:solidFill>
                  <a:schemeClr val="accent2">
                    <a:lumMod val="50000"/>
                  </a:schemeClr>
                </a:solidFill>
                <a:latin typeface="Arial" panose="020B0604020202020204" pitchFamily="34" charset="0"/>
                <a:cs typeface="Arial" panose="020B0604020202020204" pitchFamily="34" charset="0"/>
              </a:rPr>
              <a:t> (the world’s largest bitcoin exchange with 12% volume)</a:t>
            </a:r>
          </a:p>
        </p:txBody>
      </p:sp>
      <p:sp>
        <p:nvSpPr>
          <p:cNvPr id="10" name="Rectangle 9">
            <a:extLst>
              <a:ext uri="{FF2B5EF4-FFF2-40B4-BE49-F238E27FC236}">
                <a16:creationId xmlns:a16="http://schemas.microsoft.com/office/drawing/2014/main" id="{227A8B01-6767-41A3-8077-9E4D700DDF10}"/>
              </a:ext>
            </a:extLst>
          </p:cNvPr>
          <p:cNvSpPr/>
          <p:nvPr/>
        </p:nvSpPr>
        <p:spPr>
          <a:xfrm>
            <a:off x="4343400" y="3876097"/>
            <a:ext cx="3505200" cy="2095725"/>
          </a:xfrm>
          <a:prstGeom prst="rect">
            <a:avLst/>
          </a:prstGeom>
          <a:solidFill>
            <a:schemeClr val="accent2">
              <a:lumMod val="20000"/>
              <a:lumOff val="80000"/>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Global crackdown on ICOs</a:t>
            </a:r>
          </a:p>
          <a:p>
            <a:pPr marL="228600" indent="-22860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General consensus: Tokens = Securities</a:t>
            </a:r>
          </a:p>
          <a:p>
            <a:pPr marL="228600" indent="-22860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Future ICOs may require appropriate regulatory agency, a prospectus, and limited to accredited investors</a:t>
            </a:r>
          </a:p>
        </p:txBody>
      </p:sp>
      <p:sp>
        <p:nvSpPr>
          <p:cNvPr id="11" name="Rectangle 10">
            <a:extLst>
              <a:ext uri="{FF2B5EF4-FFF2-40B4-BE49-F238E27FC236}">
                <a16:creationId xmlns:a16="http://schemas.microsoft.com/office/drawing/2014/main" id="{1F221CFB-1E1F-4E58-BEEC-9C413472E0E5}"/>
              </a:ext>
            </a:extLst>
          </p:cNvPr>
          <p:cNvSpPr/>
          <p:nvPr/>
        </p:nvSpPr>
        <p:spPr>
          <a:xfrm>
            <a:off x="7848600" y="3876097"/>
            <a:ext cx="3505200" cy="2095725"/>
          </a:xfrm>
          <a:prstGeom prst="rect">
            <a:avLst/>
          </a:prstGeom>
          <a:solidFill>
            <a:schemeClr val="accent2">
              <a:lumMod val="20000"/>
              <a:lumOff val="80000"/>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Removal of gateways between fiat currencies and cryptocurrencies</a:t>
            </a:r>
          </a:p>
          <a:p>
            <a:pPr marL="285750" indent="-285750">
              <a:buFont typeface="Arial" panose="020B0604020202020204"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Chinese bitcoin market is pricing in that all major cryptocurrency exchanges in China will be closed</a:t>
            </a:r>
          </a:p>
        </p:txBody>
      </p:sp>
      <p:sp>
        <p:nvSpPr>
          <p:cNvPr id="12" name="Rectangle 11">
            <a:extLst>
              <a:ext uri="{FF2B5EF4-FFF2-40B4-BE49-F238E27FC236}">
                <a16:creationId xmlns:a16="http://schemas.microsoft.com/office/drawing/2014/main" id="{477370B7-C13C-4013-8802-DB36EBE2DA3F}"/>
              </a:ext>
            </a:extLst>
          </p:cNvPr>
          <p:cNvSpPr/>
          <p:nvPr/>
        </p:nvSpPr>
        <p:spPr>
          <a:xfrm>
            <a:off x="838200" y="3503837"/>
            <a:ext cx="3505200" cy="369332"/>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bg1"/>
                </a:solidFill>
                <a:latin typeface="Arial" panose="020B0604020202020204" pitchFamily="34" charset="0"/>
                <a:cs typeface="Arial" panose="020B0604020202020204" pitchFamily="34" charset="0"/>
              </a:rPr>
              <a:t>Hacking</a:t>
            </a:r>
          </a:p>
        </p:txBody>
      </p:sp>
      <p:sp>
        <p:nvSpPr>
          <p:cNvPr id="13" name="Rectangle 12">
            <a:extLst>
              <a:ext uri="{FF2B5EF4-FFF2-40B4-BE49-F238E27FC236}">
                <a16:creationId xmlns:a16="http://schemas.microsoft.com/office/drawing/2014/main" id="{37A73B16-0114-468E-96E2-64B76A575956}"/>
              </a:ext>
            </a:extLst>
          </p:cNvPr>
          <p:cNvSpPr/>
          <p:nvPr/>
        </p:nvSpPr>
        <p:spPr>
          <a:xfrm>
            <a:off x="4343400" y="3503837"/>
            <a:ext cx="3505200" cy="369332"/>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bg1"/>
                </a:solidFill>
                <a:latin typeface="Arial" panose="020B0604020202020204" pitchFamily="34" charset="0"/>
                <a:cs typeface="Arial" panose="020B0604020202020204" pitchFamily="34" charset="0"/>
              </a:rPr>
              <a:t>ICO Regulation</a:t>
            </a:r>
          </a:p>
        </p:txBody>
      </p:sp>
      <p:sp>
        <p:nvSpPr>
          <p:cNvPr id="14" name="Rectangle 13">
            <a:extLst>
              <a:ext uri="{FF2B5EF4-FFF2-40B4-BE49-F238E27FC236}">
                <a16:creationId xmlns:a16="http://schemas.microsoft.com/office/drawing/2014/main" id="{E7D786F3-0BF1-4A44-85A5-FB93E3EA6E40}"/>
              </a:ext>
            </a:extLst>
          </p:cNvPr>
          <p:cNvSpPr/>
          <p:nvPr/>
        </p:nvSpPr>
        <p:spPr>
          <a:xfrm>
            <a:off x="7848600" y="3503837"/>
            <a:ext cx="3505200" cy="369332"/>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bg1"/>
                </a:solidFill>
                <a:latin typeface="Arial" panose="020B0604020202020204" pitchFamily="34" charset="0"/>
                <a:cs typeface="Arial" panose="020B0604020202020204" pitchFamily="34" charset="0"/>
              </a:rPr>
              <a:t>Exchange Regulation</a:t>
            </a:r>
          </a:p>
        </p:txBody>
      </p:sp>
      <p:sp>
        <p:nvSpPr>
          <p:cNvPr id="16" name="TextBox 15">
            <a:extLst>
              <a:ext uri="{FF2B5EF4-FFF2-40B4-BE49-F238E27FC236}">
                <a16:creationId xmlns:a16="http://schemas.microsoft.com/office/drawing/2014/main" id="{2AA9ADC2-32B0-41B6-8107-F3F534CF0A97}"/>
              </a:ext>
            </a:extLst>
          </p:cNvPr>
          <p:cNvSpPr txBox="1"/>
          <p:nvPr/>
        </p:nvSpPr>
        <p:spPr>
          <a:xfrm>
            <a:off x="-2" y="5868376"/>
            <a:ext cx="8257593" cy="823302"/>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Credits:</a:t>
            </a:r>
          </a:p>
          <a:p>
            <a:r>
              <a:rPr lang="en-US" sz="950" dirty="0">
                <a:latin typeface="Arial" panose="020B0604020202020204" pitchFamily="34" charset="0"/>
                <a:cs typeface="Arial" panose="020B0604020202020204" pitchFamily="34" charset="0"/>
              </a:rPr>
              <a:t>https://thenounproject.com/term/mountain/70698/</a:t>
            </a:r>
          </a:p>
          <a:p>
            <a:r>
              <a:rPr lang="en-US" sz="950" dirty="0">
                <a:latin typeface="Arial" panose="020B0604020202020204" pitchFamily="34" charset="0"/>
                <a:cs typeface="Arial" panose="020B0604020202020204" pitchFamily="34" charset="0"/>
              </a:rPr>
              <a:t>https://thenounproject.com/term/exchange/136901/</a:t>
            </a:r>
          </a:p>
          <a:p>
            <a:r>
              <a:rPr lang="en-US" sz="950" dirty="0">
                <a:latin typeface="Arial" panose="020B0604020202020204" pitchFamily="34" charset="0"/>
                <a:cs typeface="Arial" panose="020B0604020202020204" pitchFamily="34" charset="0"/>
              </a:rPr>
              <a:t>Source: https://medium.com/@Truth_Investor/bitcoin-three-ways-the-bubble-will-pop-40678ce11698</a:t>
            </a:r>
          </a:p>
          <a:p>
            <a:r>
              <a:rPr lang="en-US" sz="950" dirty="0">
                <a:latin typeface="Arial" panose="020B0604020202020204" pitchFamily="34" charset="0"/>
                <a:cs typeface="Arial" panose="020B0604020202020204" pitchFamily="34" charset="0"/>
              </a:rPr>
              <a:t>Note: 1. </a:t>
            </a:r>
            <a:r>
              <a:rPr lang="en-US" sz="950" dirty="0" err="1">
                <a:latin typeface="Arial" panose="020B0604020202020204" pitchFamily="34" charset="0"/>
                <a:cs typeface="Arial" panose="020B0604020202020204" pitchFamily="34" charset="0"/>
              </a:rPr>
              <a:t>Bitfinex</a:t>
            </a:r>
            <a:r>
              <a:rPr lang="en-US" sz="950" dirty="0">
                <a:latin typeface="Arial" panose="020B0604020202020204" pitchFamily="34" charset="0"/>
                <a:cs typeface="Arial" panose="020B0604020202020204" pitchFamily="34" charset="0"/>
              </a:rPr>
              <a:t> is a crypto-currency exchange trading and currency-storage platform based out of Hong Kong and owned and operated by </a:t>
            </a:r>
            <a:r>
              <a:rPr lang="en-US" sz="950" dirty="0" err="1">
                <a:latin typeface="Arial" panose="020B0604020202020204" pitchFamily="34" charset="0"/>
                <a:cs typeface="Arial" panose="020B0604020202020204" pitchFamily="34" charset="0"/>
              </a:rPr>
              <a:t>iFinex</a:t>
            </a:r>
            <a:r>
              <a:rPr lang="en-US" sz="950" dirty="0">
                <a:latin typeface="Arial" panose="020B0604020202020204" pitchFamily="34" charset="0"/>
                <a:cs typeface="Arial" panose="020B0604020202020204" pitchFamily="34" charset="0"/>
              </a:rPr>
              <a:t> Inc.</a:t>
            </a:r>
          </a:p>
        </p:txBody>
      </p:sp>
      <p:sp>
        <p:nvSpPr>
          <p:cNvPr id="17" name="TextBox 16">
            <a:extLst>
              <a:ext uri="{FF2B5EF4-FFF2-40B4-BE49-F238E27FC236}">
                <a16:creationId xmlns:a16="http://schemas.microsoft.com/office/drawing/2014/main" id="{188DC0C1-6534-438F-A39A-0264F7064E50}"/>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grpSp>
        <p:nvGrpSpPr>
          <p:cNvPr id="22" name="Group 21">
            <a:extLst>
              <a:ext uri="{FF2B5EF4-FFF2-40B4-BE49-F238E27FC236}">
                <a16:creationId xmlns:a16="http://schemas.microsoft.com/office/drawing/2014/main" id="{25A96755-342F-4FEE-A1F5-A1AB0068E3C7}"/>
              </a:ext>
            </a:extLst>
          </p:cNvPr>
          <p:cNvGrpSpPr/>
          <p:nvPr/>
        </p:nvGrpSpPr>
        <p:grpSpPr>
          <a:xfrm>
            <a:off x="1124744" y="1654043"/>
            <a:ext cx="2932113" cy="1494661"/>
            <a:chOff x="1124744" y="1426697"/>
            <a:chExt cx="2932113" cy="1494661"/>
          </a:xfrm>
        </p:grpSpPr>
        <p:pic>
          <p:nvPicPr>
            <p:cNvPr id="5" name="Picture 4" descr="A close up of a logo&#10;&#10;Description generated with very high confidence">
              <a:extLst>
                <a:ext uri="{FF2B5EF4-FFF2-40B4-BE49-F238E27FC236}">
                  <a16:creationId xmlns:a16="http://schemas.microsoft.com/office/drawing/2014/main" id="{6884340E-AE45-4D99-A100-FEA54D89447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97682" y="1426697"/>
              <a:ext cx="1386237" cy="1386237"/>
            </a:xfrm>
            <a:prstGeom prst="rect">
              <a:avLst/>
            </a:prstGeom>
          </p:spPr>
        </p:pic>
        <p:pic>
          <p:nvPicPr>
            <p:cNvPr id="21" name="Graphic 20">
              <a:extLst>
                <a:ext uri="{FF2B5EF4-FFF2-40B4-BE49-F238E27FC236}">
                  <a16:creationId xmlns:a16="http://schemas.microsoft.com/office/drawing/2014/main" id="{14E7D8C0-7967-4A6C-8952-5A8CD73856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44" y="2583164"/>
              <a:ext cx="2932113" cy="338194"/>
            </a:xfrm>
            <a:prstGeom prst="rect">
              <a:avLst/>
            </a:prstGeom>
          </p:spPr>
        </p:pic>
      </p:grpSp>
      <p:sp>
        <p:nvSpPr>
          <p:cNvPr id="3" name="Slide Number Placeholder 2">
            <a:extLst>
              <a:ext uri="{FF2B5EF4-FFF2-40B4-BE49-F238E27FC236}">
                <a16:creationId xmlns:a16="http://schemas.microsoft.com/office/drawing/2014/main" id="{3F4622AB-675E-4B4F-8349-4A4CDD86DC81}"/>
              </a:ext>
            </a:extLst>
          </p:cNvPr>
          <p:cNvSpPr>
            <a:spLocks noGrp="1"/>
          </p:cNvSpPr>
          <p:nvPr>
            <p:ph type="sldNum" sz="quarter" idx="12"/>
          </p:nvPr>
        </p:nvSpPr>
        <p:spPr/>
        <p:txBody>
          <a:bodyPr/>
          <a:lstStyle/>
          <a:p>
            <a:fld id="{C561A1FA-AF8D-40D5-924F-60D3B98E3498}" type="slidenum">
              <a:rPr lang="en-US" smtClean="0"/>
              <a:t>27</a:t>
            </a:fld>
            <a:endParaRPr lang="en-US"/>
          </a:p>
        </p:txBody>
      </p:sp>
    </p:spTree>
    <p:extLst>
      <p:ext uri="{BB962C8B-B14F-4D97-AF65-F5344CB8AC3E}">
        <p14:creationId xmlns:p14="http://schemas.microsoft.com/office/powerpoint/2010/main" val="222716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4DB7-2E81-4207-8B9C-C08AFC50E917}"/>
              </a:ext>
            </a:extLst>
          </p:cNvPr>
          <p:cNvSpPr>
            <a:spLocks noGrp="1"/>
          </p:cNvSpPr>
          <p:nvPr>
            <p:ph type="title"/>
          </p:nvPr>
        </p:nvSpPr>
        <p:spPr>
          <a:xfrm>
            <a:off x="838200" y="365125"/>
            <a:ext cx="10515600" cy="1325563"/>
          </a:xfrm>
        </p:spPr>
        <p:txBody>
          <a:bodyPr/>
          <a:lstStyle/>
          <a:p>
            <a:r>
              <a:rPr lang="en-US" dirty="0"/>
              <a:t>Initial Coin Offerings (ICOs)</a:t>
            </a:r>
          </a:p>
        </p:txBody>
      </p:sp>
      <p:sp>
        <p:nvSpPr>
          <p:cNvPr id="8" name="TextBox 7">
            <a:extLst>
              <a:ext uri="{FF2B5EF4-FFF2-40B4-BE49-F238E27FC236}">
                <a16:creationId xmlns:a16="http://schemas.microsoft.com/office/drawing/2014/main" id="{A60B8317-F273-4375-8190-D66BDE932971}"/>
              </a:ext>
            </a:extLst>
          </p:cNvPr>
          <p:cNvSpPr txBox="1"/>
          <p:nvPr/>
        </p:nvSpPr>
        <p:spPr>
          <a:xfrm>
            <a:off x="1" y="5868376"/>
            <a:ext cx="5553074" cy="823302"/>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Sources:</a:t>
            </a:r>
          </a:p>
          <a:p>
            <a:r>
              <a:rPr lang="en-US" sz="950" dirty="0">
                <a:latin typeface="Arial" panose="020B0604020202020204" pitchFamily="34" charset="0"/>
                <a:cs typeface="Arial" panose="020B0604020202020204" pitchFamily="34" charset="0"/>
              </a:rPr>
              <a:t>https://blockgeeks.com/guides/what-is-an-initial-coin-offering/</a:t>
            </a:r>
          </a:p>
          <a:p>
            <a:r>
              <a:rPr lang="en-US" sz="950" dirty="0">
                <a:latin typeface="Arial" panose="020B0604020202020204" pitchFamily="34" charset="0"/>
                <a:cs typeface="Arial" panose="020B0604020202020204" pitchFamily="34" charset="0"/>
              </a:rPr>
              <a:t>https://medium.com/@Truth_Investor/bitcoin-three-ways-the-bubble-will-pop-40678ce11698</a:t>
            </a:r>
          </a:p>
          <a:p>
            <a:r>
              <a:rPr lang="en-US" sz="950" dirty="0">
                <a:latin typeface="Arial" panose="020B0604020202020204" pitchFamily="34" charset="0"/>
                <a:cs typeface="Arial" panose="020B0604020202020204" pitchFamily="34" charset="0"/>
              </a:rPr>
              <a:t>Credit;</a:t>
            </a:r>
          </a:p>
          <a:p>
            <a:r>
              <a:rPr lang="en-US" sz="950" dirty="0">
                <a:latin typeface="Arial" panose="020B0604020202020204" pitchFamily="34" charset="0"/>
                <a:cs typeface="Arial" panose="020B0604020202020204" pitchFamily="34" charset="0"/>
              </a:rPr>
              <a:t>http://www.kabukencafe.com/list-of-companies/large-stock-certificate/Microsoft.htm</a:t>
            </a:r>
          </a:p>
        </p:txBody>
      </p:sp>
      <p:sp>
        <p:nvSpPr>
          <p:cNvPr id="10" name="TextBox 9">
            <a:extLst>
              <a:ext uri="{FF2B5EF4-FFF2-40B4-BE49-F238E27FC236}">
                <a16:creationId xmlns:a16="http://schemas.microsoft.com/office/drawing/2014/main" id="{82C04FA1-0464-44EC-89AD-F35D9E92177B}"/>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6" name="TextBox 5">
            <a:extLst>
              <a:ext uri="{FF2B5EF4-FFF2-40B4-BE49-F238E27FC236}">
                <a16:creationId xmlns:a16="http://schemas.microsoft.com/office/drawing/2014/main" id="{98B098FA-BDA4-4290-A8BA-07CB1ED149B4}"/>
              </a:ext>
            </a:extLst>
          </p:cNvPr>
          <p:cNvSpPr txBox="1"/>
          <p:nvPr/>
        </p:nvSpPr>
        <p:spPr>
          <a:xfrm>
            <a:off x="838200" y="2120900"/>
            <a:ext cx="4775199" cy="344709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dirty="0">
                <a:latin typeface="Arial" panose="020B0604020202020204" pitchFamily="34" charset="0"/>
                <a:cs typeface="Arial" panose="020B0604020202020204" pitchFamily="34" charset="0"/>
              </a:rPr>
              <a:t>An entity offers investors some units of a </a:t>
            </a:r>
            <a:r>
              <a:rPr lang="en-US" b="1" dirty="0">
                <a:latin typeface="Arial" panose="020B0604020202020204" pitchFamily="34" charset="0"/>
                <a:cs typeface="Arial" panose="020B0604020202020204" pitchFamily="34" charset="0"/>
              </a:rPr>
              <a:t>new cryptocurrency </a:t>
            </a:r>
            <a:r>
              <a:rPr lang="en-US" dirty="0">
                <a:latin typeface="Arial" panose="020B0604020202020204" pitchFamily="34" charset="0"/>
                <a:cs typeface="Arial" panose="020B0604020202020204" pitchFamily="34" charset="0"/>
              </a:rPr>
              <a:t>or crypto-token in exchange against cryptocurrencies such as Bitcoin or Ethereum</a:t>
            </a:r>
          </a:p>
          <a:p>
            <a:pPr marL="285750" indent="-285750">
              <a:spcBef>
                <a:spcPts val="600"/>
              </a:spcBef>
              <a:spcAft>
                <a:spcPts val="600"/>
              </a:spcAft>
              <a:buFont typeface="Arial" panose="020B0604020202020204" pitchFamily="34" charset="0"/>
              <a:buChar char="•"/>
            </a:pPr>
            <a:r>
              <a:rPr lang="en-US" dirty="0">
                <a:latin typeface="Arial" panose="020B0604020202020204" pitchFamily="34" charset="0"/>
                <a:cs typeface="Arial" panose="020B0604020202020204" pitchFamily="34" charset="0"/>
              </a:rPr>
              <a:t>An </a:t>
            </a:r>
            <a:r>
              <a:rPr lang="en-US" b="1" dirty="0">
                <a:latin typeface="Arial" panose="020B0604020202020204" pitchFamily="34" charset="0"/>
                <a:cs typeface="Arial" panose="020B0604020202020204" pitchFamily="34" charset="0"/>
              </a:rPr>
              <a:t>unregulated means of crowdfunding</a:t>
            </a:r>
            <a:r>
              <a:rPr lang="en-US" dirty="0">
                <a:latin typeface="Arial" panose="020B0604020202020204" pitchFamily="34" charset="0"/>
                <a:cs typeface="Arial" panose="020B0604020202020204" pitchFamily="34" charset="0"/>
              </a:rPr>
              <a:t> via use of cryptocurrency, which can be a source of capital for startup companies</a:t>
            </a:r>
          </a:p>
          <a:p>
            <a:pPr marL="285750" indent="-285750">
              <a:spcBef>
                <a:spcPts val="600"/>
              </a:spcBef>
              <a:spcAft>
                <a:spcPts val="600"/>
              </a:spcAft>
              <a:buFont typeface="Arial" panose="020B0604020202020204" pitchFamily="34" charset="0"/>
              <a:buChar char="•"/>
            </a:pPr>
            <a:r>
              <a:rPr lang="en-US" dirty="0">
                <a:latin typeface="Arial" panose="020B0604020202020204" pitchFamily="34" charset="0"/>
                <a:cs typeface="Arial" panose="020B0604020202020204" pitchFamily="34" charset="0"/>
              </a:rPr>
              <a:t>A percentage of the newly issued cryptocurrency is sold to investors in exchange for legal tender or other cryptocurrencies</a:t>
            </a:r>
          </a:p>
        </p:txBody>
      </p:sp>
      <p:pic>
        <p:nvPicPr>
          <p:cNvPr id="5" name="Picture 4">
            <a:extLst>
              <a:ext uri="{FF2B5EF4-FFF2-40B4-BE49-F238E27FC236}">
                <a16:creationId xmlns:a16="http://schemas.microsoft.com/office/drawing/2014/main" id="{BAA48143-9E47-44B4-9FE1-58EF8BACF0F5}"/>
              </a:ext>
            </a:extLst>
          </p:cNvPr>
          <p:cNvPicPr>
            <a:picLocks noChangeAspect="1"/>
          </p:cNvPicPr>
          <p:nvPr/>
        </p:nvPicPr>
        <p:blipFill>
          <a:blip r:embed="rId2"/>
          <a:stretch>
            <a:fillRect/>
          </a:stretch>
        </p:blipFill>
        <p:spPr>
          <a:xfrm>
            <a:off x="5613400" y="2120900"/>
            <a:ext cx="5740400" cy="3897732"/>
          </a:xfrm>
          <a:prstGeom prst="rect">
            <a:avLst/>
          </a:prstGeom>
        </p:spPr>
      </p:pic>
      <p:sp>
        <p:nvSpPr>
          <p:cNvPr id="3" name="Slide Number Placeholder 2">
            <a:extLst>
              <a:ext uri="{FF2B5EF4-FFF2-40B4-BE49-F238E27FC236}">
                <a16:creationId xmlns:a16="http://schemas.microsoft.com/office/drawing/2014/main" id="{7B8DDE4E-7F5C-4A28-B144-3AF946ADCAB6}"/>
              </a:ext>
            </a:extLst>
          </p:cNvPr>
          <p:cNvSpPr>
            <a:spLocks noGrp="1"/>
          </p:cNvSpPr>
          <p:nvPr>
            <p:ph type="sldNum" sz="quarter" idx="12"/>
          </p:nvPr>
        </p:nvSpPr>
        <p:spPr/>
        <p:txBody>
          <a:bodyPr/>
          <a:lstStyle/>
          <a:p>
            <a:fld id="{C561A1FA-AF8D-40D5-924F-60D3B98E3498}" type="slidenum">
              <a:rPr lang="en-US" smtClean="0"/>
              <a:t>28</a:t>
            </a:fld>
            <a:endParaRPr lang="en-US"/>
          </a:p>
        </p:txBody>
      </p:sp>
    </p:spTree>
    <p:extLst>
      <p:ext uri="{BB962C8B-B14F-4D97-AF65-F5344CB8AC3E}">
        <p14:creationId xmlns:p14="http://schemas.microsoft.com/office/powerpoint/2010/main" val="2109228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FE2B-0DA9-423E-B6B9-68EC1A325F39}"/>
              </a:ext>
            </a:extLst>
          </p:cNvPr>
          <p:cNvSpPr>
            <a:spLocks noGrp="1"/>
          </p:cNvSpPr>
          <p:nvPr>
            <p:ph type="title"/>
          </p:nvPr>
        </p:nvSpPr>
        <p:spPr/>
        <p:txBody>
          <a:bodyPr/>
          <a:lstStyle/>
          <a:p>
            <a:r>
              <a:rPr lang="en-US" dirty="0"/>
              <a:t>Geopolitical Variations for ICOs</a:t>
            </a:r>
          </a:p>
        </p:txBody>
      </p:sp>
      <p:sp>
        <p:nvSpPr>
          <p:cNvPr id="4" name="Rectangle 3">
            <a:extLst>
              <a:ext uri="{FF2B5EF4-FFF2-40B4-BE49-F238E27FC236}">
                <a16:creationId xmlns:a16="http://schemas.microsoft.com/office/drawing/2014/main" id="{7D8735CB-2A26-4A2A-8F76-0496CF5ED0F5}"/>
              </a:ext>
            </a:extLst>
          </p:cNvPr>
          <p:cNvSpPr/>
          <p:nvPr/>
        </p:nvSpPr>
        <p:spPr>
          <a:xfrm>
            <a:off x="838200" y="4536977"/>
            <a:ext cx="1752600" cy="1623786"/>
          </a:xfrm>
          <a:prstGeom prst="rect">
            <a:avLst/>
          </a:prstGeom>
          <a:solidFill>
            <a:schemeClr val="accent6">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accent6">
                    <a:lumMod val="50000"/>
                  </a:schemeClr>
                </a:solidFill>
                <a:latin typeface="Arial" panose="020B0604020202020204" pitchFamily="34" charset="0"/>
                <a:cs typeface="Arial" panose="020B0604020202020204" pitchFamily="34" charset="0"/>
              </a:rPr>
              <a:t>Switzerland’s Crypto Valley Association warns investors about danger of ICOs</a:t>
            </a:r>
          </a:p>
        </p:txBody>
      </p:sp>
      <p:sp>
        <p:nvSpPr>
          <p:cNvPr id="5" name="Rectangle 4">
            <a:extLst>
              <a:ext uri="{FF2B5EF4-FFF2-40B4-BE49-F238E27FC236}">
                <a16:creationId xmlns:a16="http://schemas.microsoft.com/office/drawing/2014/main" id="{5273AFF6-BA71-4856-A25D-D30432D8BCC3}"/>
              </a:ext>
            </a:extLst>
          </p:cNvPr>
          <p:cNvSpPr/>
          <p:nvPr/>
        </p:nvSpPr>
        <p:spPr>
          <a:xfrm>
            <a:off x="2590800" y="4536977"/>
            <a:ext cx="1752600" cy="1623786"/>
          </a:xfrm>
          <a:prstGeom prst="rect">
            <a:avLst/>
          </a:prstGeom>
          <a:solidFill>
            <a:schemeClr val="accent6">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accent6">
                    <a:lumMod val="50000"/>
                  </a:schemeClr>
                </a:solidFill>
                <a:latin typeface="Arial" panose="020B0604020202020204" pitchFamily="34" charset="0"/>
                <a:cs typeface="Arial" panose="020B0604020202020204" pitchFamily="34" charset="0"/>
              </a:rPr>
              <a:t>Singapore MAS clarifies certain tokens are subject to security laws</a:t>
            </a:r>
          </a:p>
        </p:txBody>
      </p:sp>
      <p:sp>
        <p:nvSpPr>
          <p:cNvPr id="6" name="Rectangle 5">
            <a:extLst>
              <a:ext uri="{FF2B5EF4-FFF2-40B4-BE49-F238E27FC236}">
                <a16:creationId xmlns:a16="http://schemas.microsoft.com/office/drawing/2014/main" id="{ADA4A6E5-41A4-4913-8DEA-34A3897113F7}"/>
              </a:ext>
            </a:extLst>
          </p:cNvPr>
          <p:cNvSpPr/>
          <p:nvPr/>
        </p:nvSpPr>
        <p:spPr>
          <a:xfrm>
            <a:off x="4343400" y="4536977"/>
            <a:ext cx="1752600" cy="1623786"/>
          </a:xfrm>
          <a:prstGeom prst="rect">
            <a:avLst/>
          </a:prstGeom>
          <a:solidFill>
            <a:schemeClr val="accent4">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4">
                    <a:lumMod val="50000"/>
                  </a:schemeClr>
                </a:solidFill>
                <a:latin typeface="Arial" panose="020B0604020202020204" pitchFamily="34" charset="0"/>
                <a:cs typeface="Arial" panose="020B0604020202020204" pitchFamily="34" charset="0"/>
              </a:rPr>
              <a:t>U.S. SEC rules DAO tokens were securities and recommends Howey test and legal counsel to new ICOs</a:t>
            </a:r>
          </a:p>
        </p:txBody>
      </p:sp>
      <p:sp>
        <p:nvSpPr>
          <p:cNvPr id="7" name="Rectangle 6">
            <a:extLst>
              <a:ext uri="{FF2B5EF4-FFF2-40B4-BE49-F238E27FC236}">
                <a16:creationId xmlns:a16="http://schemas.microsoft.com/office/drawing/2014/main" id="{1A535248-E8B4-4EFE-869C-60EBF0185BBA}"/>
              </a:ext>
            </a:extLst>
          </p:cNvPr>
          <p:cNvSpPr/>
          <p:nvPr/>
        </p:nvSpPr>
        <p:spPr>
          <a:xfrm>
            <a:off x="6096000" y="4536977"/>
            <a:ext cx="1752600" cy="1623786"/>
          </a:xfrm>
          <a:prstGeom prst="rect">
            <a:avLst/>
          </a:prstGeom>
          <a:solidFill>
            <a:schemeClr val="accent4">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chemeClr val="accent4">
                    <a:lumMod val="50000"/>
                  </a:schemeClr>
                </a:solidFill>
                <a:latin typeface="Arial" panose="020B0604020202020204" pitchFamily="34" charset="0"/>
                <a:cs typeface="Arial" panose="020B0604020202020204" pitchFamily="34" charset="0"/>
              </a:rPr>
              <a:t>U.K. FCA warns consumers about ICOS, and makes clear that FCO does not regulate most ICOs</a:t>
            </a:r>
          </a:p>
        </p:txBody>
      </p:sp>
      <p:sp>
        <p:nvSpPr>
          <p:cNvPr id="8" name="Rectangle 7">
            <a:extLst>
              <a:ext uri="{FF2B5EF4-FFF2-40B4-BE49-F238E27FC236}">
                <a16:creationId xmlns:a16="http://schemas.microsoft.com/office/drawing/2014/main" id="{B542E07C-0788-4A3A-A380-2AD9FFA9C069}"/>
              </a:ext>
            </a:extLst>
          </p:cNvPr>
          <p:cNvSpPr/>
          <p:nvPr/>
        </p:nvSpPr>
        <p:spPr>
          <a:xfrm>
            <a:off x="7848600" y="4536977"/>
            <a:ext cx="1752600" cy="1623786"/>
          </a:xfrm>
          <a:prstGeom prst="rect">
            <a:avLst/>
          </a:prstGeom>
          <a:solidFill>
            <a:srgbClr val="C00000">
              <a:alpha val="25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rgbClr val="C00000"/>
                </a:solidFill>
                <a:latin typeface="Arial" panose="020B0604020202020204" pitchFamily="34" charset="0"/>
                <a:cs typeface="Arial" panose="020B0604020202020204" pitchFamily="34" charset="0"/>
              </a:rPr>
              <a:t>China bans ICOs (which could be temporary while licensing is drafted)</a:t>
            </a:r>
          </a:p>
        </p:txBody>
      </p:sp>
      <p:sp>
        <p:nvSpPr>
          <p:cNvPr id="9" name="Rectangle 8">
            <a:extLst>
              <a:ext uri="{FF2B5EF4-FFF2-40B4-BE49-F238E27FC236}">
                <a16:creationId xmlns:a16="http://schemas.microsoft.com/office/drawing/2014/main" id="{B49DB9C3-2D49-4DF3-883A-7DCEB15D65E3}"/>
              </a:ext>
            </a:extLst>
          </p:cNvPr>
          <p:cNvSpPr/>
          <p:nvPr/>
        </p:nvSpPr>
        <p:spPr>
          <a:xfrm>
            <a:off x="9601200" y="4536977"/>
            <a:ext cx="1752600" cy="1623786"/>
          </a:xfrm>
          <a:prstGeom prst="rect">
            <a:avLst/>
          </a:prstGeom>
          <a:solidFill>
            <a:srgbClr val="C00000">
              <a:alpha val="25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a:solidFill>
                  <a:srgbClr val="C00000"/>
                </a:solidFill>
                <a:latin typeface="Arial" panose="020B0604020202020204" pitchFamily="34" charset="0"/>
                <a:cs typeface="Arial" panose="020B0604020202020204" pitchFamily="34" charset="0"/>
              </a:rPr>
              <a:t>Russia Central Bank warns about the dangers of ICOs</a:t>
            </a:r>
          </a:p>
        </p:txBody>
      </p:sp>
      <p:pic>
        <p:nvPicPr>
          <p:cNvPr id="12" name="Picture 11">
            <a:extLst>
              <a:ext uri="{FF2B5EF4-FFF2-40B4-BE49-F238E27FC236}">
                <a16:creationId xmlns:a16="http://schemas.microsoft.com/office/drawing/2014/main" id="{DD913B08-C3AB-436E-84BD-53101F1B1E93}"/>
              </a:ext>
            </a:extLst>
          </p:cNvPr>
          <p:cNvPicPr>
            <a:picLocks noChangeAspect="1"/>
          </p:cNvPicPr>
          <p:nvPr/>
        </p:nvPicPr>
        <p:blipFill>
          <a:blip r:embed="rId2"/>
          <a:stretch>
            <a:fillRect/>
          </a:stretch>
        </p:blipFill>
        <p:spPr>
          <a:xfrm>
            <a:off x="12420600" y="-2798780"/>
            <a:ext cx="10972800" cy="6858000"/>
          </a:xfrm>
          <a:prstGeom prst="rect">
            <a:avLst/>
          </a:prstGeom>
        </p:spPr>
      </p:pic>
      <p:sp>
        <p:nvSpPr>
          <p:cNvPr id="13" name="TextBox 12">
            <a:extLst>
              <a:ext uri="{FF2B5EF4-FFF2-40B4-BE49-F238E27FC236}">
                <a16:creationId xmlns:a16="http://schemas.microsoft.com/office/drawing/2014/main" id="{12EDCC73-E95F-4AC0-BFC1-AD65B2B247C6}"/>
              </a:ext>
            </a:extLst>
          </p:cNvPr>
          <p:cNvSpPr txBox="1"/>
          <p:nvPr/>
        </p:nvSpPr>
        <p:spPr>
          <a:xfrm>
            <a:off x="0" y="6014570"/>
            <a:ext cx="6096000" cy="677108"/>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Sources:</a:t>
            </a:r>
          </a:p>
          <a:p>
            <a:r>
              <a:rPr lang="en-US" sz="950" dirty="0">
                <a:latin typeface="Arial" panose="020B0604020202020204" pitchFamily="34" charset="0"/>
                <a:cs typeface="Arial" panose="020B0604020202020204" pitchFamily="34" charset="0"/>
              </a:rPr>
              <a:t>https://medium.com/@Truth_Investor/bitcoin-three-ways-the-bubble-will-pop-40678ce11698</a:t>
            </a:r>
          </a:p>
          <a:p>
            <a:r>
              <a:rPr lang="en-US" sz="950" dirty="0">
                <a:latin typeface="Arial" panose="020B0604020202020204" pitchFamily="34" charset="0"/>
                <a:cs typeface="Arial" panose="020B0604020202020204" pitchFamily="34" charset="0"/>
              </a:rPr>
              <a:t>https://www.coindesk.com/state-ico-regulation-new-report-outlines-legal-status-6-nations/</a:t>
            </a:r>
          </a:p>
          <a:p>
            <a:r>
              <a:rPr lang="en-US" sz="950" dirty="0">
                <a:latin typeface="Arial" panose="020B0604020202020204" pitchFamily="34" charset="0"/>
                <a:cs typeface="Arial" panose="020B0604020202020204" pitchFamily="34" charset="0"/>
              </a:rPr>
              <a:t>https://www.cbinsights.com/research/blockchain-startup-deals-ico-trend/</a:t>
            </a:r>
          </a:p>
        </p:txBody>
      </p:sp>
      <p:sp>
        <p:nvSpPr>
          <p:cNvPr id="14" name="TextBox 13">
            <a:extLst>
              <a:ext uri="{FF2B5EF4-FFF2-40B4-BE49-F238E27FC236}">
                <a16:creationId xmlns:a16="http://schemas.microsoft.com/office/drawing/2014/main" id="{C64BE5E4-1A6F-4933-A563-324595292169}"/>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pic>
        <p:nvPicPr>
          <p:cNvPr id="28" name="Picture 27">
            <a:extLst>
              <a:ext uri="{FF2B5EF4-FFF2-40B4-BE49-F238E27FC236}">
                <a16:creationId xmlns:a16="http://schemas.microsoft.com/office/drawing/2014/main" id="{E8402408-2AE1-48A3-93C4-FFEFDA9D6EA6}"/>
              </a:ext>
            </a:extLst>
          </p:cNvPr>
          <p:cNvPicPr>
            <a:picLocks noChangeAspect="1"/>
          </p:cNvPicPr>
          <p:nvPr/>
        </p:nvPicPr>
        <p:blipFill>
          <a:blip r:embed="rId3"/>
          <a:stretch>
            <a:fillRect/>
          </a:stretch>
        </p:blipFill>
        <p:spPr>
          <a:xfrm>
            <a:off x="12420600" y="4393608"/>
            <a:ext cx="11485401" cy="6858000"/>
          </a:xfrm>
          <a:prstGeom prst="rect">
            <a:avLst/>
          </a:prstGeom>
        </p:spPr>
      </p:pic>
      <p:pic>
        <p:nvPicPr>
          <p:cNvPr id="29" name="Picture 28">
            <a:extLst>
              <a:ext uri="{FF2B5EF4-FFF2-40B4-BE49-F238E27FC236}">
                <a16:creationId xmlns:a16="http://schemas.microsoft.com/office/drawing/2014/main" id="{8A2BE5BB-4FE1-4BD7-BC2C-38F913858C33}"/>
              </a:ext>
            </a:extLst>
          </p:cNvPr>
          <p:cNvPicPr>
            <a:picLocks noChangeAspect="1"/>
          </p:cNvPicPr>
          <p:nvPr/>
        </p:nvPicPr>
        <p:blipFill>
          <a:blip r:embed="rId4"/>
          <a:stretch>
            <a:fillRect/>
          </a:stretch>
        </p:blipFill>
        <p:spPr>
          <a:xfrm>
            <a:off x="744343" y="1690688"/>
            <a:ext cx="10703315" cy="2435657"/>
          </a:xfrm>
          <a:prstGeom prst="rect">
            <a:avLst/>
          </a:prstGeom>
        </p:spPr>
      </p:pic>
      <p:sp>
        <p:nvSpPr>
          <p:cNvPr id="33" name="Rectangle 32">
            <a:extLst>
              <a:ext uri="{FF2B5EF4-FFF2-40B4-BE49-F238E27FC236}">
                <a16:creationId xmlns:a16="http://schemas.microsoft.com/office/drawing/2014/main" id="{00AB9C8A-D112-43FA-89B9-7D64F875C630}"/>
              </a:ext>
            </a:extLst>
          </p:cNvPr>
          <p:cNvSpPr/>
          <p:nvPr/>
        </p:nvSpPr>
        <p:spPr>
          <a:xfrm>
            <a:off x="838200" y="4239720"/>
            <a:ext cx="1752600" cy="307777"/>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Switzerland</a:t>
            </a:r>
          </a:p>
        </p:txBody>
      </p:sp>
      <p:sp>
        <p:nvSpPr>
          <p:cNvPr id="34" name="Rectangle 33">
            <a:extLst>
              <a:ext uri="{FF2B5EF4-FFF2-40B4-BE49-F238E27FC236}">
                <a16:creationId xmlns:a16="http://schemas.microsoft.com/office/drawing/2014/main" id="{36D290FF-1794-44B8-9316-E8BAEB36D3BC}"/>
              </a:ext>
            </a:extLst>
          </p:cNvPr>
          <p:cNvSpPr/>
          <p:nvPr/>
        </p:nvSpPr>
        <p:spPr>
          <a:xfrm>
            <a:off x="2590800" y="4239720"/>
            <a:ext cx="1752600" cy="307777"/>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Singapore</a:t>
            </a:r>
          </a:p>
        </p:txBody>
      </p:sp>
      <p:sp>
        <p:nvSpPr>
          <p:cNvPr id="35" name="Rectangle 34">
            <a:extLst>
              <a:ext uri="{FF2B5EF4-FFF2-40B4-BE49-F238E27FC236}">
                <a16:creationId xmlns:a16="http://schemas.microsoft.com/office/drawing/2014/main" id="{2182FC09-0091-4445-B639-D77363CD1D8F}"/>
              </a:ext>
            </a:extLst>
          </p:cNvPr>
          <p:cNvSpPr/>
          <p:nvPr/>
        </p:nvSpPr>
        <p:spPr>
          <a:xfrm>
            <a:off x="4343400" y="4239720"/>
            <a:ext cx="1752600" cy="307777"/>
          </a:xfrm>
          <a:prstGeom prst="rect">
            <a:avLst/>
          </a:prstGeom>
          <a:solidFill>
            <a:schemeClr val="accent4">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United States</a:t>
            </a:r>
          </a:p>
        </p:txBody>
      </p:sp>
      <p:sp>
        <p:nvSpPr>
          <p:cNvPr id="36" name="Rectangle 35">
            <a:extLst>
              <a:ext uri="{FF2B5EF4-FFF2-40B4-BE49-F238E27FC236}">
                <a16:creationId xmlns:a16="http://schemas.microsoft.com/office/drawing/2014/main" id="{B49580D8-4F42-4442-BD8A-56A7ED6818DA}"/>
              </a:ext>
            </a:extLst>
          </p:cNvPr>
          <p:cNvSpPr/>
          <p:nvPr/>
        </p:nvSpPr>
        <p:spPr>
          <a:xfrm>
            <a:off x="6096000" y="4239720"/>
            <a:ext cx="1752600" cy="307777"/>
          </a:xfrm>
          <a:prstGeom prst="rect">
            <a:avLst/>
          </a:prstGeom>
          <a:solidFill>
            <a:schemeClr val="accent4">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United Kingdom</a:t>
            </a:r>
          </a:p>
        </p:txBody>
      </p:sp>
      <p:sp>
        <p:nvSpPr>
          <p:cNvPr id="37" name="Rectangle 36">
            <a:extLst>
              <a:ext uri="{FF2B5EF4-FFF2-40B4-BE49-F238E27FC236}">
                <a16:creationId xmlns:a16="http://schemas.microsoft.com/office/drawing/2014/main" id="{2FEF3FD2-4CDF-4B3A-9CE6-4DD838085523}"/>
              </a:ext>
            </a:extLst>
          </p:cNvPr>
          <p:cNvSpPr/>
          <p:nvPr/>
        </p:nvSpPr>
        <p:spPr>
          <a:xfrm>
            <a:off x="7848600" y="4239720"/>
            <a:ext cx="1752600" cy="307777"/>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China</a:t>
            </a:r>
          </a:p>
        </p:txBody>
      </p:sp>
      <p:sp>
        <p:nvSpPr>
          <p:cNvPr id="38" name="Rectangle 37">
            <a:extLst>
              <a:ext uri="{FF2B5EF4-FFF2-40B4-BE49-F238E27FC236}">
                <a16:creationId xmlns:a16="http://schemas.microsoft.com/office/drawing/2014/main" id="{F2B5872A-A0F3-4946-8F2B-7FAE0081F386}"/>
              </a:ext>
            </a:extLst>
          </p:cNvPr>
          <p:cNvSpPr/>
          <p:nvPr/>
        </p:nvSpPr>
        <p:spPr>
          <a:xfrm>
            <a:off x="9601200" y="4239720"/>
            <a:ext cx="1752600" cy="307777"/>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panose="020B0604020202020204" pitchFamily="34" charset="0"/>
                <a:cs typeface="Arial" panose="020B0604020202020204" pitchFamily="34" charset="0"/>
              </a:rPr>
              <a:t>Russia</a:t>
            </a:r>
          </a:p>
        </p:txBody>
      </p:sp>
      <p:sp>
        <p:nvSpPr>
          <p:cNvPr id="40" name="Rectangle 39">
            <a:extLst>
              <a:ext uri="{FF2B5EF4-FFF2-40B4-BE49-F238E27FC236}">
                <a16:creationId xmlns:a16="http://schemas.microsoft.com/office/drawing/2014/main" id="{070F1943-1A49-4BEF-AD14-6F6C99FA4222}"/>
              </a:ext>
            </a:extLst>
          </p:cNvPr>
          <p:cNvSpPr/>
          <p:nvPr/>
        </p:nvSpPr>
        <p:spPr>
          <a:xfrm>
            <a:off x="1363944" y="1720031"/>
            <a:ext cx="177282" cy="177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60CCBA7-FFE1-4EDC-9157-A2C5AD4B2A90}"/>
              </a:ext>
            </a:extLst>
          </p:cNvPr>
          <p:cNvSpPr/>
          <p:nvPr/>
        </p:nvSpPr>
        <p:spPr>
          <a:xfrm>
            <a:off x="1363944" y="1966251"/>
            <a:ext cx="177282" cy="177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97689F0-7C14-45F6-AFA3-12F7CEB7866A}"/>
              </a:ext>
            </a:extLst>
          </p:cNvPr>
          <p:cNvSpPr txBox="1"/>
          <p:nvPr/>
        </p:nvSpPr>
        <p:spPr>
          <a:xfrm>
            <a:off x="1541226" y="1685561"/>
            <a:ext cx="2087431"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VC Disclosed Funding – US$ MM</a:t>
            </a:r>
          </a:p>
        </p:txBody>
      </p:sp>
      <p:sp>
        <p:nvSpPr>
          <p:cNvPr id="43" name="TextBox 42">
            <a:extLst>
              <a:ext uri="{FF2B5EF4-FFF2-40B4-BE49-F238E27FC236}">
                <a16:creationId xmlns:a16="http://schemas.microsoft.com/office/drawing/2014/main" id="{A1F78532-13B8-4DA0-886E-7965CFE272B1}"/>
              </a:ext>
            </a:extLst>
          </p:cNvPr>
          <p:cNvSpPr txBox="1"/>
          <p:nvPr/>
        </p:nvSpPr>
        <p:spPr>
          <a:xfrm>
            <a:off x="1541226" y="1931782"/>
            <a:ext cx="214994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ICO Estimated Funding – US$ MM</a:t>
            </a:r>
          </a:p>
        </p:txBody>
      </p:sp>
      <p:sp>
        <p:nvSpPr>
          <p:cNvPr id="3" name="Slide Number Placeholder 2">
            <a:extLst>
              <a:ext uri="{FF2B5EF4-FFF2-40B4-BE49-F238E27FC236}">
                <a16:creationId xmlns:a16="http://schemas.microsoft.com/office/drawing/2014/main" id="{CE337A9F-E498-4C8E-8374-208483223E4E}"/>
              </a:ext>
            </a:extLst>
          </p:cNvPr>
          <p:cNvSpPr>
            <a:spLocks noGrp="1"/>
          </p:cNvSpPr>
          <p:nvPr>
            <p:ph type="sldNum" sz="quarter" idx="12"/>
          </p:nvPr>
        </p:nvSpPr>
        <p:spPr/>
        <p:txBody>
          <a:bodyPr/>
          <a:lstStyle/>
          <a:p>
            <a:fld id="{C561A1FA-AF8D-40D5-924F-60D3B98E3498}" type="slidenum">
              <a:rPr lang="en-US" smtClean="0"/>
              <a:t>29</a:t>
            </a:fld>
            <a:endParaRPr lang="en-US"/>
          </a:p>
        </p:txBody>
      </p:sp>
    </p:spTree>
    <p:extLst>
      <p:ext uri="{BB962C8B-B14F-4D97-AF65-F5344CB8AC3E}">
        <p14:creationId xmlns:p14="http://schemas.microsoft.com/office/powerpoint/2010/main" val="355278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3C26-5DD1-4903-8CC0-A913D965273E}"/>
              </a:ext>
            </a:extLst>
          </p:cNvPr>
          <p:cNvSpPr>
            <a:spLocks noGrp="1"/>
          </p:cNvSpPr>
          <p:nvPr>
            <p:ph type="title"/>
          </p:nvPr>
        </p:nvSpPr>
        <p:spPr/>
        <p:txBody>
          <a:bodyPr/>
          <a:lstStyle/>
          <a:p>
            <a:r>
              <a:rPr lang="en-US" dirty="0"/>
              <a:t>Codename</a:t>
            </a:r>
          </a:p>
        </p:txBody>
      </p:sp>
      <p:sp>
        <p:nvSpPr>
          <p:cNvPr id="4" name="Slide Number Placeholder 3">
            <a:extLst>
              <a:ext uri="{FF2B5EF4-FFF2-40B4-BE49-F238E27FC236}">
                <a16:creationId xmlns:a16="http://schemas.microsoft.com/office/drawing/2014/main" id="{12F51669-6BAC-43CE-AEA7-CDCC99C31646}"/>
              </a:ext>
            </a:extLst>
          </p:cNvPr>
          <p:cNvSpPr>
            <a:spLocks noGrp="1"/>
          </p:cNvSpPr>
          <p:nvPr>
            <p:ph type="sldNum" sz="quarter" idx="12"/>
          </p:nvPr>
        </p:nvSpPr>
        <p:spPr/>
        <p:txBody>
          <a:bodyPr/>
          <a:lstStyle/>
          <a:p>
            <a:fld id="{C561A1FA-AF8D-40D5-924F-60D3B98E3498}" type="slidenum">
              <a:rPr lang="en-US" smtClean="0"/>
              <a:t>3</a:t>
            </a:fld>
            <a:endParaRPr lang="en-US"/>
          </a:p>
        </p:txBody>
      </p:sp>
      <p:sp>
        <p:nvSpPr>
          <p:cNvPr id="5" name="Rectangle 4">
            <a:extLst>
              <a:ext uri="{FF2B5EF4-FFF2-40B4-BE49-F238E27FC236}">
                <a16:creationId xmlns:a16="http://schemas.microsoft.com/office/drawing/2014/main" id="{D11200FF-0507-4180-A376-DC415ECF4D23}"/>
              </a:ext>
            </a:extLst>
          </p:cNvPr>
          <p:cNvSpPr/>
          <p:nvPr/>
        </p:nvSpPr>
        <p:spPr>
          <a:xfrm>
            <a:off x="838200" y="1852612"/>
            <a:ext cx="4572000" cy="731520"/>
          </a:xfrm>
          <a:prstGeom prst="rect">
            <a:avLst/>
          </a:prstGeom>
        </p:spPr>
        <p:style>
          <a:lnRef idx="0">
            <a:schemeClr val="accent1"/>
          </a:lnRef>
          <a:fillRef idx="3">
            <a:schemeClr val="accent1"/>
          </a:fillRef>
          <a:effectRef idx="3">
            <a:schemeClr val="accent1"/>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Quantum</a:t>
            </a:r>
          </a:p>
        </p:txBody>
      </p:sp>
      <p:sp>
        <p:nvSpPr>
          <p:cNvPr id="15" name="Rectangle 14">
            <a:extLst>
              <a:ext uri="{FF2B5EF4-FFF2-40B4-BE49-F238E27FC236}">
                <a16:creationId xmlns:a16="http://schemas.microsoft.com/office/drawing/2014/main" id="{D9E3DD56-B03F-449C-964D-0D41FE60A705}"/>
              </a:ext>
            </a:extLst>
          </p:cNvPr>
          <p:cNvSpPr/>
          <p:nvPr/>
        </p:nvSpPr>
        <p:spPr>
          <a:xfrm>
            <a:off x="838200" y="2717403"/>
            <a:ext cx="4572000" cy="731520"/>
          </a:xfrm>
          <a:prstGeom prst="rect">
            <a:avLst/>
          </a:prstGeom>
        </p:spPr>
        <p:style>
          <a:lnRef idx="0">
            <a:schemeClr val="accent1"/>
          </a:lnRef>
          <a:fillRef idx="3">
            <a:schemeClr val="accent1"/>
          </a:fillRef>
          <a:effectRef idx="3">
            <a:schemeClr val="accent1"/>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Redbook</a:t>
            </a:r>
          </a:p>
        </p:txBody>
      </p:sp>
      <p:sp>
        <p:nvSpPr>
          <p:cNvPr id="16" name="Rectangle 15">
            <a:extLst>
              <a:ext uri="{FF2B5EF4-FFF2-40B4-BE49-F238E27FC236}">
                <a16:creationId xmlns:a16="http://schemas.microsoft.com/office/drawing/2014/main" id="{C742DEA8-09B8-48EE-B3A0-58C7A120528E}"/>
              </a:ext>
            </a:extLst>
          </p:cNvPr>
          <p:cNvSpPr/>
          <p:nvPr/>
        </p:nvSpPr>
        <p:spPr>
          <a:xfrm>
            <a:off x="838200" y="3582194"/>
            <a:ext cx="4572000" cy="731520"/>
          </a:xfrm>
          <a:prstGeom prst="rect">
            <a:avLst/>
          </a:prstGeom>
        </p:spPr>
        <p:style>
          <a:lnRef idx="0">
            <a:schemeClr val="accent6"/>
          </a:lnRef>
          <a:fillRef idx="3">
            <a:schemeClr val="accent6"/>
          </a:fillRef>
          <a:effectRef idx="3">
            <a:schemeClr val="accent6"/>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Dragon</a:t>
            </a:r>
          </a:p>
        </p:txBody>
      </p:sp>
      <p:sp>
        <p:nvSpPr>
          <p:cNvPr id="17" name="Rectangle 16">
            <a:extLst>
              <a:ext uri="{FF2B5EF4-FFF2-40B4-BE49-F238E27FC236}">
                <a16:creationId xmlns:a16="http://schemas.microsoft.com/office/drawing/2014/main" id="{1CE737C7-2C1E-4C7A-BE79-93A190BA9B62}"/>
              </a:ext>
            </a:extLst>
          </p:cNvPr>
          <p:cNvSpPr/>
          <p:nvPr/>
        </p:nvSpPr>
        <p:spPr>
          <a:xfrm>
            <a:off x="838200" y="4446985"/>
            <a:ext cx="4572000" cy="731520"/>
          </a:xfrm>
          <a:prstGeom prst="rect">
            <a:avLst/>
          </a:prstGeom>
        </p:spPr>
        <p:style>
          <a:lnRef idx="0">
            <a:schemeClr val="accent4"/>
          </a:lnRef>
          <a:fillRef idx="3">
            <a:schemeClr val="accent4"/>
          </a:fillRef>
          <a:effectRef idx="3">
            <a:schemeClr val="accent4"/>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Oasis</a:t>
            </a:r>
          </a:p>
        </p:txBody>
      </p:sp>
      <p:sp>
        <p:nvSpPr>
          <p:cNvPr id="18" name="Rectangle 17">
            <a:extLst>
              <a:ext uri="{FF2B5EF4-FFF2-40B4-BE49-F238E27FC236}">
                <a16:creationId xmlns:a16="http://schemas.microsoft.com/office/drawing/2014/main" id="{F7032F49-F2A2-4B8F-8BAC-F0459A3538CB}"/>
              </a:ext>
            </a:extLst>
          </p:cNvPr>
          <p:cNvSpPr/>
          <p:nvPr/>
        </p:nvSpPr>
        <p:spPr>
          <a:xfrm>
            <a:off x="838200" y="5311776"/>
            <a:ext cx="4572000" cy="731520"/>
          </a:xfrm>
          <a:prstGeom prst="rect">
            <a:avLst/>
          </a:prstGeom>
        </p:spPr>
        <p:style>
          <a:lnRef idx="0">
            <a:schemeClr val="accent2"/>
          </a:lnRef>
          <a:fillRef idx="3">
            <a:schemeClr val="accent2"/>
          </a:fillRef>
          <a:effectRef idx="3">
            <a:schemeClr val="accent2"/>
          </a:effectRef>
          <a:fontRef idx="minor">
            <a:schemeClr val="lt1"/>
          </a:fontRef>
        </p:style>
        <p:txBody>
          <a:bodyPr lIns="822960" rtlCol="0" anchor="ctr"/>
          <a:lstStyle/>
          <a:p>
            <a:r>
              <a:rPr lang="en-US" sz="3000" dirty="0">
                <a:latin typeface="Arial" panose="020B0604020202020204" pitchFamily="34" charset="0"/>
                <a:cs typeface="Arial" panose="020B0604020202020204" pitchFamily="34" charset="0"/>
              </a:rPr>
              <a:t>Project </a:t>
            </a:r>
            <a:r>
              <a:rPr lang="en-US" sz="3000" b="1" dirty="0">
                <a:latin typeface="Arial" panose="020B0604020202020204" pitchFamily="34" charset="0"/>
                <a:cs typeface="Arial" panose="020B0604020202020204" pitchFamily="34" charset="0"/>
              </a:rPr>
              <a:t>Fire</a:t>
            </a:r>
          </a:p>
        </p:txBody>
      </p:sp>
      <p:pic>
        <p:nvPicPr>
          <p:cNvPr id="23" name="Picture 22">
            <a:extLst>
              <a:ext uri="{FF2B5EF4-FFF2-40B4-BE49-F238E27FC236}">
                <a16:creationId xmlns:a16="http://schemas.microsoft.com/office/drawing/2014/main" id="{EFF456FA-CA49-4E57-8BAF-5FD9CD0ECC2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934"/>
          <a:stretch/>
        </p:blipFill>
        <p:spPr>
          <a:xfrm>
            <a:off x="6032500" y="859663"/>
            <a:ext cx="5668012" cy="5206493"/>
          </a:xfrm>
          <a:prstGeom prst="rect">
            <a:avLst/>
          </a:prstGeom>
        </p:spPr>
      </p:pic>
      <p:sp>
        <p:nvSpPr>
          <p:cNvPr id="3" name="TextBox 2">
            <a:extLst>
              <a:ext uri="{FF2B5EF4-FFF2-40B4-BE49-F238E27FC236}">
                <a16:creationId xmlns:a16="http://schemas.microsoft.com/office/drawing/2014/main" id="{E3B55E18-241E-4089-9CD4-F1B9D7C2D6D1}"/>
              </a:ext>
            </a:extLst>
          </p:cNvPr>
          <p:cNvSpPr txBox="1"/>
          <p:nvPr/>
        </p:nvSpPr>
        <p:spPr>
          <a:xfrm>
            <a:off x="6310087" y="1376128"/>
            <a:ext cx="1632178"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awoo@post.Harvard.edu</a:t>
            </a:r>
            <a:endParaRPr lang="en-HK"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681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83942CEE-02E9-476A-AD68-58A9F13BBBD3}"/>
              </a:ext>
            </a:extLst>
          </p:cNvPr>
          <p:cNvPicPr>
            <a:picLocks noChangeAspect="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1473" t="5902" r="8638" b="13876"/>
          <a:stretch/>
        </p:blipFill>
        <p:spPr>
          <a:xfrm>
            <a:off x="1256545" y="419996"/>
            <a:ext cx="4839456" cy="6288941"/>
          </a:xfrm>
          <a:prstGeom prst="rect">
            <a:avLst/>
          </a:prstGeom>
        </p:spPr>
      </p:pic>
      <p:pic>
        <p:nvPicPr>
          <p:cNvPr id="7" name="Picture 6" descr="A screenshot of text&#10;&#10;Description generated with very high confidence">
            <a:extLst>
              <a:ext uri="{FF2B5EF4-FFF2-40B4-BE49-F238E27FC236}">
                <a16:creationId xmlns:a16="http://schemas.microsoft.com/office/drawing/2014/main" id="{EBECBB3E-31CE-4A16-A7EF-3C96755AB4FD}"/>
              </a:ext>
            </a:extLst>
          </p:cNvPr>
          <p:cNvPicPr>
            <a:picLocks noChangeAspect="1"/>
          </p:cNvPicPr>
          <p:nvPr/>
        </p:nvPicPr>
        <p:blipFill rotWithShape="1">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1472" t="5902" r="8639" b="13876"/>
          <a:stretch/>
        </p:blipFill>
        <p:spPr>
          <a:xfrm>
            <a:off x="6096001" y="419996"/>
            <a:ext cx="4839456" cy="6288941"/>
          </a:xfrm>
          <a:prstGeom prst="rect">
            <a:avLst/>
          </a:prstGeom>
        </p:spPr>
      </p:pic>
      <p:pic>
        <p:nvPicPr>
          <p:cNvPr id="10" name="Picture 9">
            <a:extLst>
              <a:ext uri="{FF2B5EF4-FFF2-40B4-BE49-F238E27FC236}">
                <a16:creationId xmlns:a16="http://schemas.microsoft.com/office/drawing/2014/main" id="{AC5FD278-B987-4D47-AB73-ED1848D14E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651436" cy="1166327"/>
          </a:xfrm>
          <a:prstGeom prst="rect">
            <a:avLst/>
          </a:prstGeom>
        </p:spPr>
      </p:pic>
      <p:sp>
        <p:nvSpPr>
          <p:cNvPr id="3" name="Slide Number Placeholder 2">
            <a:extLst>
              <a:ext uri="{FF2B5EF4-FFF2-40B4-BE49-F238E27FC236}">
                <a16:creationId xmlns:a16="http://schemas.microsoft.com/office/drawing/2014/main" id="{DB49AB6C-82DA-4CA0-A9F2-60B6B7822FF6}"/>
              </a:ext>
            </a:extLst>
          </p:cNvPr>
          <p:cNvSpPr>
            <a:spLocks noGrp="1"/>
          </p:cNvSpPr>
          <p:nvPr>
            <p:ph type="sldNum" sz="quarter" idx="12"/>
          </p:nvPr>
        </p:nvSpPr>
        <p:spPr/>
        <p:txBody>
          <a:bodyPr/>
          <a:lstStyle/>
          <a:p>
            <a:fld id="{C561A1FA-AF8D-40D5-924F-60D3B98E3498}" type="slidenum">
              <a:rPr lang="en-US" smtClean="0"/>
              <a:t>30</a:t>
            </a:fld>
            <a:endParaRPr lang="en-US"/>
          </a:p>
        </p:txBody>
      </p:sp>
    </p:spTree>
    <p:extLst>
      <p:ext uri="{BB962C8B-B14F-4D97-AF65-F5344CB8AC3E}">
        <p14:creationId xmlns:p14="http://schemas.microsoft.com/office/powerpoint/2010/main" val="115028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Down Arrow 90"/>
          <p:cNvSpPr/>
          <p:nvPr/>
        </p:nvSpPr>
        <p:spPr>
          <a:xfrm rot="10800000">
            <a:off x="10431546" y="1690686"/>
            <a:ext cx="677670" cy="4757715"/>
          </a:xfrm>
          <a:prstGeom prst="downArrow">
            <a:avLst/>
          </a:prstGeom>
          <a:gradFill>
            <a:gsLst>
              <a:gs pos="0">
                <a:schemeClr val="accent6">
                  <a:lumMod val="50000"/>
                </a:schemeClr>
              </a:gs>
              <a:gs pos="100000">
                <a:schemeClr val="accent6">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2" name="TextBox 91"/>
          <p:cNvSpPr txBox="1"/>
          <p:nvPr/>
        </p:nvSpPr>
        <p:spPr>
          <a:xfrm rot="16200000">
            <a:off x="8474724" y="3915655"/>
            <a:ext cx="4591321"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Increasing opacity of information </a:t>
            </a:r>
            <a:r>
              <a:rPr lang="en-US" sz="1400" dirty="0">
                <a:solidFill>
                  <a:schemeClr val="accent6">
                    <a:lumMod val="50000"/>
                  </a:schemeClr>
                </a:solidFill>
                <a:latin typeface="Arial" panose="020B0604020202020204" pitchFamily="34" charset="0"/>
                <a:cs typeface="Arial" panose="020B0604020202020204" pitchFamily="34" charset="0"/>
              </a:rPr>
              <a:t>along the supply chain</a:t>
            </a:r>
          </a:p>
        </p:txBody>
      </p:sp>
      <p:grpSp>
        <p:nvGrpSpPr>
          <p:cNvPr id="30" name="Group 29">
            <a:extLst>
              <a:ext uri="{FF2B5EF4-FFF2-40B4-BE49-F238E27FC236}">
                <a16:creationId xmlns:a16="http://schemas.microsoft.com/office/drawing/2014/main" id="{227F9593-D4B1-4287-90C5-8B79A76B96E6}"/>
              </a:ext>
            </a:extLst>
          </p:cNvPr>
          <p:cNvGrpSpPr/>
          <p:nvPr/>
        </p:nvGrpSpPr>
        <p:grpSpPr>
          <a:xfrm>
            <a:off x="838200" y="1690688"/>
            <a:ext cx="9361972" cy="4924107"/>
            <a:chOff x="962328" y="1690688"/>
            <a:chExt cx="9361972" cy="4924107"/>
          </a:xfrm>
        </p:grpSpPr>
        <p:grpSp>
          <p:nvGrpSpPr>
            <p:cNvPr id="20" name="Group 19">
              <a:extLst>
                <a:ext uri="{FF2B5EF4-FFF2-40B4-BE49-F238E27FC236}">
                  <a16:creationId xmlns:a16="http://schemas.microsoft.com/office/drawing/2014/main" id="{DB0E01F1-3BFF-4B30-ABD3-146D1E2C5635}"/>
                </a:ext>
              </a:extLst>
            </p:cNvPr>
            <p:cNvGrpSpPr/>
            <p:nvPr/>
          </p:nvGrpSpPr>
          <p:grpSpPr>
            <a:xfrm>
              <a:off x="3201997" y="4188034"/>
              <a:ext cx="4882634" cy="914400"/>
              <a:chOff x="2952578" y="2703910"/>
              <a:chExt cx="4882634" cy="914400"/>
            </a:xfrm>
          </p:grpSpPr>
          <p:sp>
            <p:nvSpPr>
              <p:cNvPr id="6" name="Rounded Rectangle 5"/>
              <p:cNvSpPr/>
              <p:nvPr/>
            </p:nvSpPr>
            <p:spPr>
              <a:xfrm>
                <a:off x="2952578" y="2703910"/>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rial" panose="020B0604020202020204" pitchFamily="34" charset="0"/>
                    <a:cs typeface="Arial" panose="020B0604020202020204" pitchFamily="34" charset="0"/>
                  </a:rPr>
                  <a:t>Supplier 1</a:t>
                </a:r>
              </a:p>
            </p:txBody>
          </p:sp>
          <p:sp>
            <p:nvSpPr>
              <p:cNvPr id="7" name="Rounded Rectangle 6"/>
              <p:cNvSpPr/>
              <p:nvPr/>
            </p:nvSpPr>
            <p:spPr>
              <a:xfrm>
                <a:off x="4936695" y="2703910"/>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rial" panose="020B0604020202020204" pitchFamily="34" charset="0"/>
                    <a:cs typeface="Arial" panose="020B0604020202020204" pitchFamily="34" charset="0"/>
                  </a:rPr>
                  <a:t>Supplier 2</a:t>
                </a:r>
              </a:p>
            </p:txBody>
          </p:sp>
          <p:sp>
            <p:nvSpPr>
              <p:cNvPr id="8" name="Rounded Rectangle 7"/>
              <p:cNvSpPr/>
              <p:nvPr/>
            </p:nvSpPr>
            <p:spPr>
              <a:xfrm>
                <a:off x="6920812" y="2703910"/>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rial" panose="020B0604020202020204" pitchFamily="34" charset="0"/>
                    <a:cs typeface="Arial" panose="020B0604020202020204" pitchFamily="34" charset="0"/>
                  </a:rPr>
                  <a:t>Supplier 3</a:t>
                </a:r>
              </a:p>
            </p:txBody>
          </p:sp>
        </p:grpSp>
        <p:grpSp>
          <p:nvGrpSpPr>
            <p:cNvPr id="19" name="Group 18">
              <a:extLst>
                <a:ext uri="{FF2B5EF4-FFF2-40B4-BE49-F238E27FC236}">
                  <a16:creationId xmlns:a16="http://schemas.microsoft.com/office/drawing/2014/main" id="{95A8C881-4086-4211-A02D-AC30BC1997F0}"/>
                </a:ext>
              </a:extLst>
            </p:cNvPr>
            <p:cNvGrpSpPr/>
            <p:nvPr/>
          </p:nvGrpSpPr>
          <p:grpSpPr>
            <a:xfrm>
              <a:off x="1734440" y="2940557"/>
              <a:ext cx="7817748" cy="914400"/>
              <a:chOff x="1485021" y="1351955"/>
              <a:chExt cx="7817748" cy="914400"/>
            </a:xfrm>
          </p:grpSpPr>
          <p:sp>
            <p:nvSpPr>
              <p:cNvPr id="9" name="Rounded Rectangle 8"/>
              <p:cNvSpPr/>
              <p:nvPr/>
            </p:nvSpPr>
            <p:spPr>
              <a:xfrm>
                <a:off x="1485021"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A</a:t>
                </a:r>
              </a:p>
            </p:txBody>
          </p:sp>
          <p:sp>
            <p:nvSpPr>
              <p:cNvPr id="10" name="Rounded Rectangle 9"/>
              <p:cNvSpPr/>
              <p:nvPr/>
            </p:nvSpPr>
            <p:spPr>
              <a:xfrm>
                <a:off x="2865691"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B</a:t>
                </a:r>
              </a:p>
            </p:txBody>
          </p:sp>
          <p:sp>
            <p:nvSpPr>
              <p:cNvPr id="11" name="Rounded Rectangle 10"/>
              <p:cNvSpPr/>
              <p:nvPr/>
            </p:nvSpPr>
            <p:spPr>
              <a:xfrm>
                <a:off x="4246361"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C</a:t>
                </a:r>
              </a:p>
            </p:txBody>
          </p:sp>
          <p:sp>
            <p:nvSpPr>
              <p:cNvPr id="12" name="Rounded Rectangle 11"/>
              <p:cNvSpPr/>
              <p:nvPr/>
            </p:nvSpPr>
            <p:spPr>
              <a:xfrm>
                <a:off x="5627031"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D</a:t>
                </a:r>
              </a:p>
            </p:txBody>
          </p:sp>
          <p:sp>
            <p:nvSpPr>
              <p:cNvPr id="13" name="Rounded Rectangle 12"/>
              <p:cNvSpPr/>
              <p:nvPr/>
            </p:nvSpPr>
            <p:spPr>
              <a:xfrm>
                <a:off x="7007701"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E</a:t>
                </a:r>
              </a:p>
            </p:txBody>
          </p:sp>
          <p:sp>
            <p:nvSpPr>
              <p:cNvPr id="14" name="Rounded Rectangle 13"/>
              <p:cNvSpPr/>
              <p:nvPr/>
            </p:nvSpPr>
            <p:spPr>
              <a:xfrm>
                <a:off x="8388369" y="1351955"/>
                <a:ext cx="914400"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accent6">
                        <a:lumMod val="50000"/>
                      </a:schemeClr>
                    </a:solidFill>
                    <a:latin typeface="Arial" panose="020B0604020202020204" pitchFamily="34" charset="0"/>
                    <a:cs typeface="Arial" panose="020B0604020202020204" pitchFamily="34" charset="0"/>
                  </a:rPr>
                  <a:t>Supplier F</a:t>
                </a:r>
              </a:p>
            </p:txBody>
          </p:sp>
        </p:grpSp>
        <p:cxnSp>
          <p:nvCxnSpPr>
            <p:cNvPr id="31" name="Straight Arrow Connector 30"/>
            <p:cNvCxnSpPr>
              <a:cxnSpLocks/>
              <a:stCxn id="6" idx="2"/>
              <a:endCxn id="46" idx="0"/>
            </p:cNvCxnSpPr>
            <p:nvPr/>
          </p:nvCxnSpPr>
          <p:spPr>
            <a:xfrm>
              <a:off x="3659197" y="5102434"/>
              <a:ext cx="1984117" cy="389006"/>
            </a:xfrm>
            <a:prstGeom prst="straightConnector1">
              <a:avLst/>
            </a:prstGeom>
            <a:ln w="19050" cap="rnd">
              <a:solidFill>
                <a:schemeClr val="accent6">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2"/>
              <a:endCxn id="46" idx="0"/>
            </p:cNvCxnSpPr>
            <p:nvPr/>
          </p:nvCxnSpPr>
          <p:spPr>
            <a:xfrm>
              <a:off x="5643314" y="5102434"/>
              <a:ext cx="0" cy="389006"/>
            </a:xfrm>
            <a:prstGeom prst="straightConnector1">
              <a:avLst/>
            </a:prstGeom>
            <a:ln w="19050" cap="rnd">
              <a:solidFill>
                <a:schemeClr val="accent6">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8" idx="2"/>
              <a:endCxn id="46" idx="0"/>
            </p:cNvCxnSpPr>
            <p:nvPr/>
          </p:nvCxnSpPr>
          <p:spPr>
            <a:xfrm flipH="1">
              <a:off x="5643314" y="5102434"/>
              <a:ext cx="1984117" cy="389006"/>
            </a:xfrm>
            <a:prstGeom prst="straightConnector1">
              <a:avLst/>
            </a:prstGeom>
            <a:ln w="19050" cap="rnd">
              <a:solidFill>
                <a:schemeClr val="accent6">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2"/>
              <a:endCxn id="6" idx="0"/>
            </p:cNvCxnSpPr>
            <p:nvPr/>
          </p:nvCxnSpPr>
          <p:spPr>
            <a:xfrm>
              <a:off x="2191640" y="3854957"/>
              <a:ext cx="1467557"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 idx="2"/>
              <a:endCxn id="6" idx="0"/>
            </p:cNvCxnSpPr>
            <p:nvPr/>
          </p:nvCxnSpPr>
          <p:spPr>
            <a:xfrm>
              <a:off x="3572310" y="3854957"/>
              <a:ext cx="86887"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2"/>
              <a:endCxn id="7" idx="0"/>
            </p:cNvCxnSpPr>
            <p:nvPr/>
          </p:nvCxnSpPr>
          <p:spPr>
            <a:xfrm>
              <a:off x="4952980" y="3854957"/>
              <a:ext cx="690334"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2" idx="2"/>
              <a:endCxn id="7" idx="0"/>
            </p:cNvCxnSpPr>
            <p:nvPr/>
          </p:nvCxnSpPr>
          <p:spPr>
            <a:xfrm flipH="1">
              <a:off x="5643314" y="3854957"/>
              <a:ext cx="690336"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2"/>
              <a:endCxn id="8" idx="0"/>
            </p:cNvCxnSpPr>
            <p:nvPr/>
          </p:nvCxnSpPr>
          <p:spPr>
            <a:xfrm flipH="1">
              <a:off x="7627431" y="3854957"/>
              <a:ext cx="86889"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2"/>
              <a:endCxn id="8" idx="0"/>
            </p:cNvCxnSpPr>
            <p:nvPr/>
          </p:nvCxnSpPr>
          <p:spPr>
            <a:xfrm flipH="1">
              <a:off x="7627431" y="3854957"/>
              <a:ext cx="1467557" cy="333077"/>
            </a:xfrm>
            <a:prstGeom prst="straightConnector1">
              <a:avLst/>
            </a:prstGeom>
            <a:ln w="19050"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46" idx="2"/>
              <a:endCxn id="48" idx="0"/>
            </p:cNvCxnSpPr>
            <p:nvPr/>
          </p:nvCxnSpPr>
          <p:spPr>
            <a:xfrm>
              <a:off x="5643314" y="5948640"/>
              <a:ext cx="0" cy="208955"/>
            </a:xfrm>
            <a:prstGeom prst="straightConnector1">
              <a:avLst/>
            </a:prstGeom>
            <a:ln w="19050" cap="rnd">
              <a:solidFill>
                <a:schemeClr val="accent6">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2" idx="2"/>
              <a:endCxn id="9" idx="0"/>
            </p:cNvCxnSpPr>
            <p:nvPr/>
          </p:nvCxnSpPr>
          <p:spPr>
            <a:xfrm>
              <a:off x="1419528" y="2607479"/>
              <a:ext cx="772112" cy="3330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1" idx="2"/>
              <a:endCxn id="9" idx="0"/>
            </p:cNvCxnSpPr>
            <p:nvPr/>
          </p:nvCxnSpPr>
          <p:spPr>
            <a:xfrm flipH="1">
              <a:off x="2191640" y="2607479"/>
              <a:ext cx="356369" cy="3330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3" idx="2"/>
              <a:endCxn id="10" idx="0"/>
            </p:cNvCxnSpPr>
            <p:nvPr/>
          </p:nvCxnSpPr>
          <p:spPr>
            <a:xfrm flipH="1">
              <a:off x="3572310" y="2607479"/>
              <a:ext cx="104180" cy="3330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1" idx="2"/>
              <a:endCxn id="10" idx="0"/>
            </p:cNvCxnSpPr>
            <p:nvPr/>
          </p:nvCxnSpPr>
          <p:spPr>
            <a:xfrm flipH="1">
              <a:off x="3572310" y="2606283"/>
              <a:ext cx="1232661" cy="33427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3" idx="2"/>
              <a:endCxn id="13" idx="0"/>
            </p:cNvCxnSpPr>
            <p:nvPr/>
          </p:nvCxnSpPr>
          <p:spPr>
            <a:xfrm>
              <a:off x="6481657" y="2606283"/>
              <a:ext cx="1232663" cy="33427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2" idx="2"/>
              <a:endCxn id="13" idx="0"/>
            </p:cNvCxnSpPr>
            <p:nvPr/>
          </p:nvCxnSpPr>
          <p:spPr>
            <a:xfrm>
              <a:off x="7610138" y="2607479"/>
              <a:ext cx="104182" cy="3330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4" idx="2"/>
              <a:endCxn id="14" idx="0"/>
            </p:cNvCxnSpPr>
            <p:nvPr/>
          </p:nvCxnSpPr>
          <p:spPr>
            <a:xfrm>
              <a:off x="8738619" y="2607479"/>
              <a:ext cx="356369" cy="3330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5" idx="2"/>
              <a:endCxn id="14" idx="0"/>
            </p:cNvCxnSpPr>
            <p:nvPr/>
          </p:nvCxnSpPr>
          <p:spPr>
            <a:xfrm flipH="1">
              <a:off x="9094988" y="2605088"/>
              <a:ext cx="772112" cy="33546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96338C0-275A-4D29-8A56-7C96BBA00E77}"/>
                </a:ext>
              </a:extLst>
            </p:cNvPr>
            <p:cNvGrpSpPr/>
            <p:nvPr/>
          </p:nvGrpSpPr>
          <p:grpSpPr>
            <a:xfrm>
              <a:off x="962328" y="1690688"/>
              <a:ext cx="9361972" cy="916791"/>
              <a:chOff x="712909" y="-2391"/>
              <a:chExt cx="9361972" cy="916791"/>
            </a:xfrm>
          </p:grpSpPr>
          <p:sp>
            <p:nvSpPr>
              <p:cNvPr id="51" name="Rounded Rectangle 50"/>
              <p:cNvSpPr/>
              <p:nvPr/>
            </p:nvSpPr>
            <p:spPr>
              <a:xfrm>
                <a:off x="1841390" y="0"/>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52" name="Rounded Rectangle 51"/>
              <p:cNvSpPr/>
              <p:nvPr/>
            </p:nvSpPr>
            <p:spPr>
              <a:xfrm>
                <a:off x="712909" y="0"/>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53" name="Rounded Rectangle 52"/>
              <p:cNvSpPr/>
              <p:nvPr/>
            </p:nvSpPr>
            <p:spPr>
              <a:xfrm>
                <a:off x="2969871" y="0"/>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61" name="Rounded Rectangle 60"/>
              <p:cNvSpPr/>
              <p:nvPr/>
            </p:nvSpPr>
            <p:spPr>
              <a:xfrm>
                <a:off x="4098352" y="-1196"/>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62" name="Rounded Rectangle 61"/>
              <p:cNvSpPr/>
              <p:nvPr/>
            </p:nvSpPr>
            <p:spPr>
              <a:xfrm>
                <a:off x="6903519" y="0"/>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63" name="Rounded Rectangle 62"/>
              <p:cNvSpPr/>
              <p:nvPr/>
            </p:nvSpPr>
            <p:spPr>
              <a:xfrm>
                <a:off x="5775038" y="-1196"/>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64" name="Rounded Rectangle 63"/>
              <p:cNvSpPr/>
              <p:nvPr/>
            </p:nvSpPr>
            <p:spPr>
              <a:xfrm>
                <a:off x="8032000" y="0"/>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sp>
            <p:nvSpPr>
              <p:cNvPr id="65" name="Rounded Rectangle 64"/>
              <p:cNvSpPr/>
              <p:nvPr/>
            </p:nvSpPr>
            <p:spPr>
              <a:xfrm>
                <a:off x="9160481" y="-2391"/>
                <a:ext cx="914400" cy="9144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Arial" panose="020B0604020202020204" pitchFamily="34" charset="0"/>
                  <a:cs typeface="Arial" panose="020B0604020202020204" pitchFamily="34" charset="0"/>
                </a:endParaRPr>
              </a:p>
            </p:txBody>
          </p:sp>
          <p:grpSp>
            <p:nvGrpSpPr>
              <p:cNvPr id="90" name="Group 89"/>
              <p:cNvGrpSpPr/>
              <p:nvPr/>
            </p:nvGrpSpPr>
            <p:grpSpPr>
              <a:xfrm>
                <a:off x="5062620" y="383240"/>
                <a:ext cx="662551" cy="145529"/>
                <a:chOff x="8884171" y="4886536"/>
                <a:chExt cx="662551" cy="145529"/>
              </a:xfrm>
              <a:solidFill>
                <a:schemeClr val="accent6">
                  <a:lumMod val="20000"/>
                  <a:lumOff val="80000"/>
                </a:schemeClr>
              </a:solidFill>
            </p:grpSpPr>
            <p:sp>
              <p:nvSpPr>
                <p:cNvPr id="87" name="Oval 86"/>
                <p:cNvSpPr/>
                <p:nvPr/>
              </p:nvSpPr>
              <p:spPr>
                <a:xfrm>
                  <a:off x="8884171" y="4886536"/>
                  <a:ext cx="145529" cy="1455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Oval 87"/>
                <p:cNvSpPr/>
                <p:nvPr/>
              </p:nvSpPr>
              <p:spPr>
                <a:xfrm>
                  <a:off x="9142682" y="4886536"/>
                  <a:ext cx="145529" cy="1455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Oval 88"/>
                <p:cNvSpPr/>
                <p:nvPr/>
              </p:nvSpPr>
              <p:spPr>
                <a:xfrm>
                  <a:off x="9401193" y="4886536"/>
                  <a:ext cx="145529" cy="1455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46" name="Rounded Rectangle 6">
              <a:extLst>
                <a:ext uri="{FF2B5EF4-FFF2-40B4-BE49-F238E27FC236}">
                  <a16:creationId xmlns:a16="http://schemas.microsoft.com/office/drawing/2014/main" id="{B394A9D8-69AF-4008-9C49-9EE99B7A1033}"/>
                </a:ext>
              </a:extLst>
            </p:cNvPr>
            <p:cNvSpPr/>
            <p:nvPr/>
          </p:nvSpPr>
          <p:spPr>
            <a:xfrm>
              <a:off x="4728914" y="5491440"/>
              <a:ext cx="1828800" cy="4572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rial" panose="020B0604020202020204" pitchFamily="34" charset="0"/>
                  <a:cs typeface="Arial" panose="020B0604020202020204" pitchFamily="34" charset="0"/>
                </a:rPr>
                <a:t>Main Supplier</a:t>
              </a:r>
            </a:p>
          </p:txBody>
        </p:sp>
        <p:sp>
          <p:nvSpPr>
            <p:cNvPr id="48" name="Rounded Rectangle 6">
              <a:extLst>
                <a:ext uri="{FF2B5EF4-FFF2-40B4-BE49-F238E27FC236}">
                  <a16:creationId xmlns:a16="http://schemas.microsoft.com/office/drawing/2014/main" id="{BEE981AA-2C24-4B80-B98C-760972095FB7}"/>
                </a:ext>
              </a:extLst>
            </p:cNvPr>
            <p:cNvSpPr/>
            <p:nvPr/>
          </p:nvSpPr>
          <p:spPr>
            <a:xfrm>
              <a:off x="4728914" y="6157595"/>
              <a:ext cx="1828800" cy="4572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latin typeface="Arial" panose="020B0604020202020204" pitchFamily="34" charset="0"/>
                  <a:cs typeface="Arial" panose="020B0604020202020204" pitchFamily="34" charset="0"/>
                </a:rPr>
                <a:t>Company</a:t>
              </a:r>
            </a:p>
          </p:txBody>
        </p:sp>
      </p:grpSp>
      <p:sp>
        <p:nvSpPr>
          <p:cNvPr id="66" name="Title 1">
            <a:extLst>
              <a:ext uri="{FF2B5EF4-FFF2-40B4-BE49-F238E27FC236}">
                <a16:creationId xmlns:a16="http://schemas.microsoft.com/office/drawing/2014/main" id="{D3FB8EA3-7129-40B0-B1B2-9A883721F93D}"/>
              </a:ext>
            </a:extLst>
          </p:cNvPr>
          <p:cNvSpPr>
            <a:spLocks noGrp="1"/>
          </p:cNvSpPr>
          <p:nvPr>
            <p:ph type="title"/>
          </p:nvPr>
        </p:nvSpPr>
        <p:spPr>
          <a:xfrm>
            <a:off x="838200" y="365125"/>
            <a:ext cx="10515600" cy="1325563"/>
          </a:xfrm>
        </p:spPr>
        <p:txBody>
          <a:bodyPr/>
          <a:lstStyle/>
          <a:p>
            <a:r>
              <a:rPr lang="en-US" dirty="0"/>
              <a:t>Blockchain: Supply Chain Finance Use Case</a:t>
            </a:r>
          </a:p>
        </p:txBody>
      </p:sp>
      <p:sp>
        <p:nvSpPr>
          <p:cNvPr id="67" name="TextBox 66">
            <a:extLst>
              <a:ext uri="{FF2B5EF4-FFF2-40B4-BE49-F238E27FC236}">
                <a16:creationId xmlns:a16="http://schemas.microsoft.com/office/drawing/2014/main" id="{F1925BB2-39E6-4AF2-8ABE-43E5F30BC7E3}"/>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68" name="TextBox 67">
            <a:extLst>
              <a:ext uri="{FF2B5EF4-FFF2-40B4-BE49-F238E27FC236}">
                <a16:creationId xmlns:a16="http://schemas.microsoft.com/office/drawing/2014/main" id="{69D8BF30-666A-40DA-B3E3-5662B6744749}"/>
              </a:ext>
            </a:extLst>
          </p:cNvPr>
          <p:cNvSpPr txBox="1"/>
          <p:nvPr/>
        </p:nvSpPr>
        <p:spPr>
          <a:xfrm>
            <a:off x="0" y="6453151"/>
            <a:ext cx="54864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Harvard Business School Case Study</a:t>
            </a:r>
          </a:p>
        </p:txBody>
      </p:sp>
      <p:sp>
        <p:nvSpPr>
          <p:cNvPr id="2" name="Slide Number Placeholder 1">
            <a:extLst>
              <a:ext uri="{FF2B5EF4-FFF2-40B4-BE49-F238E27FC236}">
                <a16:creationId xmlns:a16="http://schemas.microsoft.com/office/drawing/2014/main" id="{D226D99D-C207-4D19-8749-F77789D2D2E5}"/>
              </a:ext>
            </a:extLst>
          </p:cNvPr>
          <p:cNvSpPr>
            <a:spLocks noGrp="1"/>
          </p:cNvSpPr>
          <p:nvPr>
            <p:ph type="sldNum" sz="quarter" idx="12"/>
          </p:nvPr>
        </p:nvSpPr>
        <p:spPr/>
        <p:txBody>
          <a:bodyPr/>
          <a:lstStyle/>
          <a:p>
            <a:fld id="{C561A1FA-AF8D-40D5-924F-60D3B98E3498}" type="slidenum">
              <a:rPr lang="en-US" smtClean="0"/>
              <a:t>31</a:t>
            </a:fld>
            <a:endParaRPr lang="en-US"/>
          </a:p>
        </p:txBody>
      </p:sp>
    </p:spTree>
    <p:extLst>
      <p:ext uri="{BB962C8B-B14F-4D97-AF65-F5344CB8AC3E}">
        <p14:creationId xmlns:p14="http://schemas.microsoft.com/office/powerpoint/2010/main" val="252087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D3FB8EA3-7129-40B0-B1B2-9A883721F93D}"/>
              </a:ext>
            </a:extLst>
          </p:cNvPr>
          <p:cNvSpPr>
            <a:spLocks noGrp="1"/>
          </p:cNvSpPr>
          <p:nvPr>
            <p:ph type="title"/>
          </p:nvPr>
        </p:nvSpPr>
        <p:spPr>
          <a:xfrm>
            <a:off x="838200" y="365125"/>
            <a:ext cx="10515600" cy="1325563"/>
          </a:xfrm>
        </p:spPr>
        <p:txBody>
          <a:bodyPr/>
          <a:lstStyle/>
          <a:p>
            <a:r>
              <a:rPr lang="en-US" dirty="0"/>
              <a:t>Blockchain: Education Use Case</a:t>
            </a:r>
          </a:p>
        </p:txBody>
      </p:sp>
      <p:sp>
        <p:nvSpPr>
          <p:cNvPr id="67" name="TextBox 66">
            <a:extLst>
              <a:ext uri="{FF2B5EF4-FFF2-40B4-BE49-F238E27FC236}">
                <a16:creationId xmlns:a16="http://schemas.microsoft.com/office/drawing/2014/main" id="{F1925BB2-39E6-4AF2-8ABE-43E5F30BC7E3}"/>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68" name="TextBox 67">
            <a:extLst>
              <a:ext uri="{FF2B5EF4-FFF2-40B4-BE49-F238E27FC236}">
                <a16:creationId xmlns:a16="http://schemas.microsoft.com/office/drawing/2014/main" id="{69D8BF30-666A-40DA-B3E3-5662B6744749}"/>
              </a:ext>
            </a:extLst>
          </p:cNvPr>
          <p:cNvSpPr txBox="1"/>
          <p:nvPr/>
        </p:nvSpPr>
        <p:spPr>
          <a:xfrm>
            <a:off x="0" y="6453151"/>
            <a:ext cx="54864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Massachusetts Institute of Technology</a:t>
            </a:r>
          </a:p>
        </p:txBody>
      </p:sp>
      <p:pic>
        <p:nvPicPr>
          <p:cNvPr id="3" name="Picture 2">
            <a:extLst>
              <a:ext uri="{FF2B5EF4-FFF2-40B4-BE49-F238E27FC236}">
                <a16:creationId xmlns:a16="http://schemas.microsoft.com/office/drawing/2014/main" id="{4DE77DA3-54FF-42E4-AEE6-79DA46FF02CC}"/>
              </a:ext>
            </a:extLst>
          </p:cNvPr>
          <p:cNvPicPr>
            <a:picLocks noChangeAspect="1"/>
          </p:cNvPicPr>
          <p:nvPr/>
        </p:nvPicPr>
        <p:blipFill rotWithShape="1">
          <a:blip r:embed="rId2"/>
          <a:srcRect l="907"/>
          <a:stretch/>
        </p:blipFill>
        <p:spPr>
          <a:xfrm>
            <a:off x="838200" y="1690688"/>
            <a:ext cx="2601338" cy="2922789"/>
          </a:xfrm>
          <a:prstGeom prst="rect">
            <a:avLst/>
          </a:prstGeom>
        </p:spPr>
      </p:pic>
      <p:sp>
        <p:nvSpPr>
          <p:cNvPr id="4" name="TextBox 3">
            <a:extLst>
              <a:ext uri="{FF2B5EF4-FFF2-40B4-BE49-F238E27FC236}">
                <a16:creationId xmlns:a16="http://schemas.microsoft.com/office/drawing/2014/main" id="{2CF4CD4D-96C5-4AC9-8E8B-10469522B2F7}"/>
              </a:ext>
            </a:extLst>
          </p:cNvPr>
          <p:cNvSpPr txBox="1"/>
          <p:nvPr/>
        </p:nvSpPr>
        <p:spPr>
          <a:xfrm>
            <a:off x="3439537" y="1690688"/>
            <a:ext cx="3523237" cy="397031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MIT Digital Certificates Project</a:t>
            </a:r>
          </a:p>
          <a:p>
            <a:r>
              <a:rPr lang="en-US" dirty="0">
                <a:latin typeface="Arial" panose="020B0604020202020204" pitchFamily="34" charset="0"/>
                <a:cs typeface="Arial" panose="020B0604020202020204" pitchFamily="34" charset="0"/>
              </a:rPr>
              <a:t>An incubation project by the Media Lab Learning Initiative and Learning Machine that builds an ecosystem for creating, sharing, and verifying </a:t>
            </a:r>
            <a:r>
              <a:rPr lang="en-US" u="sng" dirty="0">
                <a:latin typeface="Arial" panose="020B0604020202020204" pitchFamily="34" charset="0"/>
                <a:cs typeface="Arial" panose="020B0604020202020204" pitchFamily="34" charset="0"/>
              </a:rPr>
              <a:t>blockchain-based educational certificates</a:t>
            </a:r>
            <a:r>
              <a:rPr lang="en-US" dirty="0">
                <a:latin typeface="Arial" panose="020B0604020202020204" pitchFamily="34" charset="0"/>
                <a:cs typeface="Arial" panose="020B0604020202020204" pitchFamily="34" charset="0"/>
              </a:rPr>
              <a:t>. Digital certificates are registered on the Bitcoin blockchain, cryptographically signed, and tamper proof. All code is open-source and open to feedback, contributions, and general discussion.</a:t>
            </a:r>
          </a:p>
        </p:txBody>
      </p:sp>
      <p:sp>
        <p:nvSpPr>
          <p:cNvPr id="55" name="TextBox 54">
            <a:extLst>
              <a:ext uri="{FF2B5EF4-FFF2-40B4-BE49-F238E27FC236}">
                <a16:creationId xmlns:a16="http://schemas.microsoft.com/office/drawing/2014/main" id="{95B4E528-C179-4047-9054-F8A2F3A37CC9}"/>
              </a:ext>
            </a:extLst>
          </p:cNvPr>
          <p:cNvSpPr txBox="1"/>
          <p:nvPr/>
        </p:nvSpPr>
        <p:spPr>
          <a:xfrm>
            <a:off x="6962774" y="1690688"/>
            <a:ext cx="5029201" cy="397031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Sample Deployments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Media Lab issued digital certificates (nicknamed “coins”) to Media Lab alumni who attended the Lab’s 30</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anniversary in October 2015.</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Machine issued digital certificates to all of its employees.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MIT's Global Entrepreneurship Bootcamp issued digital certificates to the students that attended their workshop in Seoul, South Korea in March 2016.</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Laboratorio</a:t>
            </a:r>
            <a:r>
              <a:rPr lang="en-US" dirty="0">
                <a:latin typeface="Arial" panose="020B0604020202020204" pitchFamily="34" charset="0"/>
                <a:cs typeface="Arial" panose="020B0604020202020204" pitchFamily="34" charset="0"/>
              </a:rPr>
              <a:t> para la Ciudad issued digital certificates to participants of a week-long workshop in Mexico City in September 2016.</a:t>
            </a:r>
          </a:p>
        </p:txBody>
      </p:sp>
      <p:sp>
        <p:nvSpPr>
          <p:cNvPr id="2" name="Slide Number Placeholder 1">
            <a:extLst>
              <a:ext uri="{FF2B5EF4-FFF2-40B4-BE49-F238E27FC236}">
                <a16:creationId xmlns:a16="http://schemas.microsoft.com/office/drawing/2014/main" id="{E78DD776-6865-4DDD-AE67-E1F5A18F3230}"/>
              </a:ext>
            </a:extLst>
          </p:cNvPr>
          <p:cNvSpPr>
            <a:spLocks noGrp="1"/>
          </p:cNvSpPr>
          <p:nvPr>
            <p:ph type="sldNum" sz="quarter" idx="12"/>
          </p:nvPr>
        </p:nvSpPr>
        <p:spPr/>
        <p:txBody>
          <a:bodyPr/>
          <a:lstStyle/>
          <a:p>
            <a:fld id="{C561A1FA-AF8D-40D5-924F-60D3B98E3498}" type="slidenum">
              <a:rPr lang="en-US" smtClean="0"/>
              <a:t>32</a:t>
            </a:fld>
            <a:endParaRPr lang="en-US"/>
          </a:p>
        </p:txBody>
      </p:sp>
    </p:spTree>
    <p:extLst>
      <p:ext uri="{BB962C8B-B14F-4D97-AF65-F5344CB8AC3E}">
        <p14:creationId xmlns:p14="http://schemas.microsoft.com/office/powerpoint/2010/main" val="3710099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E853-7173-4B67-9376-489D29473939}"/>
              </a:ext>
            </a:extLst>
          </p:cNvPr>
          <p:cNvSpPr>
            <a:spLocks noGrp="1"/>
          </p:cNvSpPr>
          <p:nvPr>
            <p:ph type="title"/>
          </p:nvPr>
        </p:nvSpPr>
        <p:spPr/>
        <p:txBody>
          <a:bodyPr/>
          <a:lstStyle/>
          <a:p>
            <a:r>
              <a:rPr lang="en-US" dirty="0"/>
              <a:t>Use Cases</a:t>
            </a:r>
          </a:p>
        </p:txBody>
      </p:sp>
      <p:pic>
        <p:nvPicPr>
          <p:cNvPr id="4" name="Picture 3">
            <a:extLst>
              <a:ext uri="{FF2B5EF4-FFF2-40B4-BE49-F238E27FC236}">
                <a16:creationId xmlns:a16="http://schemas.microsoft.com/office/drawing/2014/main" id="{5D970DCD-4D30-4B24-98D3-808FA27D601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81200" y="1245250"/>
            <a:ext cx="8229600" cy="5159141"/>
          </a:xfrm>
          <a:prstGeom prst="rect">
            <a:avLst/>
          </a:prstGeom>
        </p:spPr>
      </p:pic>
      <p:sp>
        <p:nvSpPr>
          <p:cNvPr id="5" name="TextBox 4">
            <a:extLst>
              <a:ext uri="{FF2B5EF4-FFF2-40B4-BE49-F238E27FC236}">
                <a16:creationId xmlns:a16="http://schemas.microsoft.com/office/drawing/2014/main" id="{9A16469D-4190-4AED-9BDC-50E67D4D6E8D}"/>
              </a:ext>
            </a:extLst>
          </p:cNvPr>
          <p:cNvSpPr txBox="1"/>
          <p:nvPr/>
        </p:nvSpPr>
        <p:spPr>
          <a:xfrm>
            <a:off x="0" y="6306957"/>
            <a:ext cx="5486400" cy="384721"/>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Source: https://www.aciworldwide.com/insights/expert-view/2017/march/blockchain-for-retailers-producing-real-business-benefits</a:t>
            </a:r>
          </a:p>
        </p:txBody>
      </p:sp>
      <p:sp>
        <p:nvSpPr>
          <p:cNvPr id="3" name="Slide Number Placeholder 2">
            <a:extLst>
              <a:ext uri="{FF2B5EF4-FFF2-40B4-BE49-F238E27FC236}">
                <a16:creationId xmlns:a16="http://schemas.microsoft.com/office/drawing/2014/main" id="{9517327B-D4D8-409E-80A6-94E7C067388D}"/>
              </a:ext>
            </a:extLst>
          </p:cNvPr>
          <p:cNvSpPr>
            <a:spLocks noGrp="1"/>
          </p:cNvSpPr>
          <p:nvPr>
            <p:ph type="sldNum" sz="quarter" idx="12"/>
          </p:nvPr>
        </p:nvSpPr>
        <p:spPr/>
        <p:txBody>
          <a:bodyPr/>
          <a:lstStyle/>
          <a:p>
            <a:fld id="{C561A1FA-AF8D-40D5-924F-60D3B98E3498}" type="slidenum">
              <a:rPr lang="en-US" smtClean="0"/>
              <a:t>33</a:t>
            </a:fld>
            <a:endParaRPr lang="en-US"/>
          </a:p>
        </p:txBody>
      </p:sp>
    </p:spTree>
    <p:extLst>
      <p:ext uri="{BB962C8B-B14F-4D97-AF65-F5344CB8AC3E}">
        <p14:creationId xmlns:p14="http://schemas.microsoft.com/office/powerpoint/2010/main" val="3833333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697271-4B3A-4ACA-9F99-C8D9865BF723}"/>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A24346-DA1A-48CA-A988-15B0651491FC}"/>
              </a:ext>
            </a:extLst>
          </p:cNvPr>
          <p:cNvPicPr>
            <a:picLocks noChangeAspect="1"/>
          </p:cNvPicPr>
          <p:nvPr/>
        </p:nvPicPr>
        <p:blipFill rotWithShape="1">
          <a:blip r:embed="rId2"/>
          <a:srcRect t="13519" b="1950"/>
          <a:stretch/>
        </p:blipFill>
        <p:spPr>
          <a:xfrm>
            <a:off x="133350" y="0"/>
            <a:ext cx="11925300" cy="6858000"/>
          </a:xfrm>
          <a:prstGeom prst="rect">
            <a:avLst/>
          </a:prstGeom>
        </p:spPr>
      </p:pic>
      <p:sp>
        <p:nvSpPr>
          <p:cNvPr id="2" name="Slide Number Placeholder 1">
            <a:extLst>
              <a:ext uri="{FF2B5EF4-FFF2-40B4-BE49-F238E27FC236}">
                <a16:creationId xmlns:a16="http://schemas.microsoft.com/office/drawing/2014/main" id="{E3C9F2F4-C3C4-40FE-A14B-654EFB13CF99}"/>
              </a:ext>
            </a:extLst>
          </p:cNvPr>
          <p:cNvSpPr>
            <a:spLocks noGrp="1"/>
          </p:cNvSpPr>
          <p:nvPr>
            <p:ph type="sldNum" sz="quarter" idx="12"/>
          </p:nvPr>
        </p:nvSpPr>
        <p:spPr/>
        <p:txBody>
          <a:bodyPr/>
          <a:lstStyle/>
          <a:p>
            <a:fld id="{C561A1FA-AF8D-40D5-924F-60D3B98E3498}" type="slidenum">
              <a:rPr lang="en-US" smtClean="0"/>
              <a:t>34</a:t>
            </a:fld>
            <a:endParaRPr lang="en-US"/>
          </a:p>
        </p:txBody>
      </p:sp>
    </p:spTree>
    <p:extLst>
      <p:ext uri="{BB962C8B-B14F-4D97-AF65-F5344CB8AC3E}">
        <p14:creationId xmlns:p14="http://schemas.microsoft.com/office/powerpoint/2010/main" val="3427936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455034-ED52-4CF1-8F27-52A071FCFD2D}"/>
              </a:ext>
            </a:extLst>
          </p:cNvPr>
          <p:cNvSpPr txBox="1"/>
          <p:nvPr/>
        </p:nvSpPr>
        <p:spPr>
          <a:xfrm>
            <a:off x="0" y="1518077"/>
            <a:ext cx="5765800" cy="5339923"/>
          </a:xfrm>
          <a:prstGeom prst="rect">
            <a:avLst/>
          </a:prstGeom>
          <a:solidFill>
            <a:schemeClr val="tx1"/>
          </a:solidFill>
          <a:ln w="19050">
            <a:solidFill>
              <a:schemeClr val="bg1"/>
            </a:solidFill>
          </a:ln>
        </p:spPr>
        <p:txBody>
          <a:bodyPr wrap="square" rtlCol="0">
            <a:noAutofit/>
          </a:bodyPr>
          <a:lstStyle/>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java.lang.reflect.Array</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java.util.Arrays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public class Block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private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private String[] 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private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blockHash</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Block(</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 String[] transactions) {</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this.previousHash</a:t>
            </a:r>
            <a:r>
              <a:rPr lang="en-US" sz="1100" dirty="0">
                <a:solidFill>
                  <a:schemeClr val="bg1"/>
                </a:solidFill>
                <a:latin typeface="Inconsolata" panose="020B0609030003000000" pitchFamily="49" charset="0"/>
              </a:rPr>
              <a:t> =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this.transactions</a:t>
            </a:r>
            <a:r>
              <a:rPr lang="en-US" sz="1100" dirty="0">
                <a:solidFill>
                  <a:schemeClr val="bg1"/>
                </a:solidFill>
                <a:latin typeface="Inconsolata" panose="020B0609030003000000" pitchFamily="49" charset="0"/>
              </a:rPr>
              <a:t> = 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Object[] contents = {</a:t>
            </a:r>
            <a:r>
              <a:rPr lang="en-US" sz="1100" dirty="0" err="1">
                <a:solidFill>
                  <a:schemeClr val="bg1"/>
                </a:solidFill>
                <a:latin typeface="Inconsolata" panose="020B0609030003000000" pitchFamily="49" charset="0"/>
              </a:rPr>
              <a:t>Arrays.hashCode</a:t>
            </a:r>
            <a:r>
              <a:rPr lang="en-US" sz="1100" dirty="0">
                <a:solidFill>
                  <a:schemeClr val="bg1"/>
                </a:solidFill>
                <a:latin typeface="Inconsolata" panose="020B0609030003000000" pitchFamily="49" charset="0"/>
              </a:rPr>
              <a:t>(transactions),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this.blockHash</a:t>
            </a:r>
            <a:r>
              <a:rPr lang="en-US" sz="1100" dirty="0">
                <a:solidFill>
                  <a:schemeClr val="bg1"/>
                </a:solidFill>
                <a:latin typeface="Inconsolata" panose="020B0609030003000000" pitchFamily="49" charset="0"/>
              </a:rPr>
              <a:t> = </a:t>
            </a:r>
            <a:r>
              <a:rPr lang="en-US" sz="1100" dirty="0" err="1">
                <a:solidFill>
                  <a:schemeClr val="bg1"/>
                </a:solidFill>
                <a:latin typeface="Inconsolata" panose="020B0609030003000000" pitchFamily="49" charset="0"/>
              </a:rPr>
              <a:t>Arrays.hashCode</a:t>
            </a:r>
            <a:r>
              <a:rPr lang="en-US" sz="1100" dirty="0">
                <a:solidFill>
                  <a:schemeClr val="bg1"/>
                </a:solidFill>
                <a:latin typeface="Inconsolata" panose="020B0609030003000000" pitchFamily="49" charset="0"/>
              </a:rPr>
              <a:t>(contents);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getPreviousHash</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String[] </a:t>
            </a:r>
            <a:r>
              <a:rPr lang="en-US" sz="1100" dirty="0" err="1">
                <a:solidFill>
                  <a:schemeClr val="bg1"/>
                </a:solidFill>
                <a:latin typeface="Inconsolata" panose="020B0609030003000000" pitchFamily="49" charset="0"/>
              </a:rPr>
              <a:t>getTransaction</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transactions;</a:t>
            </a: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getBlockHash</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a:t>
            </a:r>
            <a:r>
              <a:rPr lang="en-US" sz="1100" dirty="0" err="1">
                <a:solidFill>
                  <a:schemeClr val="bg1"/>
                </a:solidFill>
                <a:latin typeface="Inconsolata" panose="020B0609030003000000" pitchFamily="49" charset="0"/>
              </a:rPr>
              <a:t>blockHash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a:t>
            </a:r>
          </a:p>
        </p:txBody>
      </p:sp>
      <p:sp>
        <p:nvSpPr>
          <p:cNvPr id="8" name="TextBox 7">
            <a:extLst>
              <a:ext uri="{FF2B5EF4-FFF2-40B4-BE49-F238E27FC236}">
                <a16:creationId xmlns:a16="http://schemas.microsoft.com/office/drawing/2014/main" id="{C5C61B52-FD1D-4A4E-8397-6CF05DFBF36B}"/>
              </a:ext>
            </a:extLst>
          </p:cNvPr>
          <p:cNvSpPr txBox="1"/>
          <p:nvPr/>
        </p:nvSpPr>
        <p:spPr>
          <a:xfrm>
            <a:off x="5765800" y="1518076"/>
            <a:ext cx="6426200" cy="5339923"/>
          </a:xfrm>
          <a:prstGeom prst="rect">
            <a:avLst/>
          </a:prstGeom>
          <a:solidFill>
            <a:schemeClr val="tx1"/>
          </a:solidFill>
          <a:ln w="19050">
            <a:solidFill>
              <a:schemeClr val="bg1"/>
            </a:solidFill>
          </a:ln>
        </p:spPr>
        <p:txBody>
          <a:bodyPr wrap="square" rtlCol="0">
            <a:noAutofit/>
          </a:bodyPr>
          <a:lstStyle/>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java.util.Arrays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public class Main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static void main(String[] </a:t>
            </a:r>
            <a:r>
              <a:rPr lang="en-US" sz="1100" dirty="0" err="1">
                <a:solidFill>
                  <a:schemeClr val="bg1"/>
                </a:solidFill>
                <a:latin typeface="Inconsolata" panose="020B0609030003000000" pitchFamily="49" charset="0"/>
              </a:rPr>
              <a:t>args</a:t>
            </a:r>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a:t>
            </a:r>
            <a:r>
              <a:rPr lang="en-US" sz="1100" dirty="0" err="1">
                <a:solidFill>
                  <a:schemeClr val="bg1"/>
                </a:solidFill>
                <a:latin typeface="Inconsolata" panose="020B0609030003000000" pitchFamily="49" charset="0"/>
              </a:rPr>
              <a:t>genesisTransactions</a:t>
            </a:r>
            <a:r>
              <a:rPr lang="en-US" sz="1100" dirty="0">
                <a:solidFill>
                  <a:schemeClr val="bg1"/>
                </a:solidFill>
                <a:latin typeface="Inconsolata" panose="020B0609030003000000" pitchFamily="49" charset="0"/>
              </a:rPr>
              <a:t> = {“A gives B 10", “B gives C 20"};</a:t>
            </a:r>
          </a:p>
          <a:p>
            <a:r>
              <a:rPr lang="en-US" sz="1100" dirty="0">
                <a:solidFill>
                  <a:schemeClr val="bg1"/>
                </a:solidFill>
                <a:latin typeface="Inconsolata" panose="020B0609030003000000" pitchFamily="49" charset="0"/>
              </a:rPr>
              <a:t>        Block </a:t>
            </a:r>
            <a:r>
              <a:rPr lang="en-US" sz="1100" dirty="0" err="1">
                <a:solidFill>
                  <a:schemeClr val="bg1"/>
                </a:solidFill>
                <a:latin typeface="Inconsolata" panose="020B0609030003000000" pitchFamily="49" charset="0"/>
              </a:rPr>
              <a:t>genesisBlock</a:t>
            </a:r>
            <a:r>
              <a:rPr lang="en-US" sz="1100" dirty="0">
                <a:solidFill>
                  <a:schemeClr val="bg1"/>
                </a:solidFill>
                <a:latin typeface="Inconsolata" panose="020B0609030003000000" pitchFamily="49" charset="0"/>
              </a:rPr>
              <a:t> = new Block(0, </a:t>
            </a:r>
            <a:r>
              <a:rPr lang="en-US" sz="1100" dirty="0" err="1">
                <a:solidFill>
                  <a:schemeClr val="bg1"/>
                </a:solidFill>
                <a:latin typeface="Inconsolata" panose="020B0609030003000000" pitchFamily="49" charset="0"/>
              </a:rPr>
              <a:t>genesisTransactions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block2Transactions = {“C gives B 5", “B gives A 5"};</a:t>
            </a:r>
          </a:p>
          <a:p>
            <a:r>
              <a:rPr lang="en-US" sz="1100" dirty="0">
                <a:solidFill>
                  <a:schemeClr val="bg1"/>
                </a:solidFill>
                <a:latin typeface="Inconsolata" panose="020B0609030003000000" pitchFamily="49" charset="0"/>
              </a:rPr>
              <a:t>        Block block2 = new Block(</a:t>
            </a:r>
            <a:r>
              <a:rPr lang="en-US" sz="1100" dirty="0" err="1">
                <a:solidFill>
                  <a:schemeClr val="bg1"/>
                </a:solidFill>
                <a:latin typeface="Inconsolata" panose="020B0609030003000000" pitchFamily="49" charset="0"/>
              </a:rPr>
              <a:t>genesisBlock.getBlockHash</a:t>
            </a:r>
            <a:r>
              <a:rPr lang="en-US" sz="1100" dirty="0">
                <a:solidFill>
                  <a:schemeClr val="bg1"/>
                </a:solidFill>
                <a:latin typeface="Inconsolata" panose="020B0609030003000000" pitchFamily="49" charset="0"/>
              </a:rPr>
              <a:t>(), block2Transactions);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block3Transactions = {“B gives E 30"};</a:t>
            </a:r>
          </a:p>
          <a:p>
            <a:r>
              <a:rPr lang="en-US" sz="1100" dirty="0">
                <a:solidFill>
                  <a:schemeClr val="bg1"/>
                </a:solidFill>
                <a:latin typeface="Inconsolata" panose="020B0609030003000000" pitchFamily="49" charset="0"/>
              </a:rPr>
              <a:t>        Block block3 = new Block(block2.getBlockHash(), block3Transactions);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genesis block:");</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a:t>
            </a:r>
            <a:r>
              <a:rPr lang="en-US" sz="1100" dirty="0" err="1">
                <a:solidFill>
                  <a:schemeClr val="bg1"/>
                </a:solidFill>
                <a:latin typeface="Inconsolata" panose="020B0609030003000000" pitchFamily="49" charset="0"/>
              </a:rPr>
              <a:t>genesisBlock.getBlockHash</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block 2:");</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(block2.getBlockHash());</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block 3:");</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(block3.getBlockHash());</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a:t>
            </a:r>
          </a:p>
        </p:txBody>
      </p:sp>
      <p:sp>
        <p:nvSpPr>
          <p:cNvPr id="12" name="Title 1">
            <a:extLst>
              <a:ext uri="{FF2B5EF4-FFF2-40B4-BE49-F238E27FC236}">
                <a16:creationId xmlns:a16="http://schemas.microsoft.com/office/drawing/2014/main" id="{37CEB730-C096-4BB2-B58C-226D1DFE9AA3}"/>
              </a:ext>
            </a:extLst>
          </p:cNvPr>
          <p:cNvSpPr>
            <a:spLocks noGrp="1"/>
          </p:cNvSpPr>
          <p:nvPr>
            <p:ph type="title"/>
          </p:nvPr>
        </p:nvSpPr>
        <p:spPr>
          <a:xfrm>
            <a:off x="838200" y="365125"/>
            <a:ext cx="10515600" cy="1325563"/>
          </a:xfrm>
        </p:spPr>
        <p:txBody>
          <a:bodyPr/>
          <a:lstStyle/>
          <a:p>
            <a:r>
              <a:rPr lang="en-US" dirty="0"/>
              <a:t>Blockchain Coding</a:t>
            </a:r>
          </a:p>
        </p:txBody>
      </p:sp>
      <p:sp>
        <p:nvSpPr>
          <p:cNvPr id="13" name="TextBox 12">
            <a:extLst>
              <a:ext uri="{FF2B5EF4-FFF2-40B4-BE49-F238E27FC236}">
                <a16:creationId xmlns:a16="http://schemas.microsoft.com/office/drawing/2014/main" id="{AF43BBDB-08BE-4E4B-A90C-06A788A96275}"/>
              </a:ext>
            </a:extLst>
          </p:cNvPr>
          <p:cNvSpPr txBox="1"/>
          <p:nvPr/>
        </p:nvSpPr>
        <p:spPr>
          <a:xfrm>
            <a:off x="6705600" y="6453151"/>
            <a:ext cx="5486400" cy="238527"/>
          </a:xfrm>
          <a:prstGeom prst="rect">
            <a:avLst/>
          </a:prstGeom>
          <a:noFill/>
        </p:spPr>
        <p:txBody>
          <a:bodyPr wrap="square" rtlCol="0" anchor="b">
            <a:spAutoFit/>
          </a:bodyPr>
          <a:lstStyle/>
          <a:p>
            <a:pPr algn="r"/>
            <a:r>
              <a:rPr lang="fr-FR" sz="950" dirty="0">
                <a:solidFill>
                  <a:schemeClr val="bg1"/>
                </a:solidFill>
                <a:latin typeface="Arial" panose="020B0604020202020204" pitchFamily="34" charset="0"/>
                <a:cs typeface="Arial" panose="020B0604020202020204" pitchFamily="34" charset="0"/>
              </a:rPr>
              <a:t>Source: https://github.com/ivan-liljeqvist/SimpleBlockchain/</a:t>
            </a:r>
          </a:p>
        </p:txBody>
      </p:sp>
      <p:sp>
        <p:nvSpPr>
          <p:cNvPr id="2" name="Slide Number Placeholder 1">
            <a:extLst>
              <a:ext uri="{FF2B5EF4-FFF2-40B4-BE49-F238E27FC236}">
                <a16:creationId xmlns:a16="http://schemas.microsoft.com/office/drawing/2014/main" id="{6B85C867-D2B2-40BB-9A38-646CAE9A94C5}"/>
              </a:ext>
            </a:extLst>
          </p:cNvPr>
          <p:cNvSpPr>
            <a:spLocks noGrp="1"/>
          </p:cNvSpPr>
          <p:nvPr>
            <p:ph type="sldNum" sz="quarter" idx="12"/>
          </p:nvPr>
        </p:nvSpPr>
        <p:spPr/>
        <p:txBody>
          <a:bodyPr/>
          <a:lstStyle/>
          <a:p>
            <a:fld id="{C561A1FA-AF8D-40D5-924F-60D3B98E3498}" type="slidenum">
              <a:rPr lang="en-US" smtClean="0"/>
              <a:t>35</a:t>
            </a:fld>
            <a:endParaRPr lang="en-US"/>
          </a:p>
        </p:txBody>
      </p:sp>
    </p:spTree>
    <p:extLst>
      <p:ext uri="{BB962C8B-B14F-4D97-AF65-F5344CB8AC3E}">
        <p14:creationId xmlns:p14="http://schemas.microsoft.com/office/powerpoint/2010/main" val="319987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455034-ED52-4CF1-8F27-52A071FCFD2D}"/>
              </a:ext>
            </a:extLst>
          </p:cNvPr>
          <p:cNvSpPr txBox="1"/>
          <p:nvPr/>
        </p:nvSpPr>
        <p:spPr>
          <a:xfrm>
            <a:off x="0" y="1518077"/>
            <a:ext cx="5765800" cy="5339923"/>
          </a:xfrm>
          <a:prstGeom prst="rect">
            <a:avLst/>
          </a:prstGeom>
          <a:solidFill>
            <a:schemeClr val="tx1"/>
          </a:solidFill>
          <a:ln w="19050">
            <a:solidFill>
              <a:schemeClr val="bg1"/>
            </a:solidFill>
          </a:ln>
        </p:spPr>
        <p:txBody>
          <a:bodyPr wrap="square" rtlCol="0">
            <a:noAutofit/>
          </a:bodyPr>
          <a:lstStyle/>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java.lang.reflect.Array</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java.util.Arrays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public class Block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private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private String[] 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private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blockHash</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Block(</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 String[] transactions) {</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this.previousHash</a:t>
            </a:r>
            <a:r>
              <a:rPr lang="en-US" sz="1100" dirty="0">
                <a:solidFill>
                  <a:schemeClr val="bg1"/>
                </a:solidFill>
                <a:latin typeface="Inconsolata" panose="020B0609030003000000" pitchFamily="49" charset="0"/>
              </a:rPr>
              <a:t> =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this.transactions</a:t>
            </a:r>
            <a:r>
              <a:rPr lang="en-US" sz="1100" dirty="0">
                <a:solidFill>
                  <a:schemeClr val="bg1"/>
                </a:solidFill>
                <a:latin typeface="Inconsolata" panose="020B0609030003000000" pitchFamily="49" charset="0"/>
              </a:rPr>
              <a:t> = 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Object[] contents = {</a:t>
            </a:r>
            <a:r>
              <a:rPr lang="en-US" sz="1100" dirty="0" err="1">
                <a:solidFill>
                  <a:schemeClr val="bg1"/>
                </a:solidFill>
                <a:latin typeface="Inconsolata" panose="020B0609030003000000" pitchFamily="49" charset="0"/>
              </a:rPr>
              <a:t>Arrays.hashCode</a:t>
            </a:r>
            <a:r>
              <a:rPr lang="en-US" sz="1100" dirty="0">
                <a:solidFill>
                  <a:schemeClr val="bg1"/>
                </a:solidFill>
                <a:latin typeface="Inconsolata" panose="020B0609030003000000" pitchFamily="49" charset="0"/>
              </a:rPr>
              <a:t>(transactions),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this.blockHash</a:t>
            </a:r>
            <a:r>
              <a:rPr lang="en-US" sz="1100" dirty="0">
                <a:solidFill>
                  <a:schemeClr val="bg1"/>
                </a:solidFill>
                <a:latin typeface="Inconsolata" panose="020B0609030003000000" pitchFamily="49" charset="0"/>
              </a:rPr>
              <a:t> = </a:t>
            </a:r>
            <a:r>
              <a:rPr lang="en-US" sz="1100" dirty="0" err="1">
                <a:solidFill>
                  <a:schemeClr val="bg1"/>
                </a:solidFill>
                <a:latin typeface="Inconsolata" panose="020B0609030003000000" pitchFamily="49" charset="0"/>
              </a:rPr>
              <a:t>Arrays.hashCode</a:t>
            </a:r>
            <a:r>
              <a:rPr lang="en-US" sz="1100" dirty="0">
                <a:solidFill>
                  <a:schemeClr val="bg1"/>
                </a:solidFill>
                <a:latin typeface="Inconsolata" panose="020B0609030003000000" pitchFamily="49" charset="0"/>
              </a:rPr>
              <a:t>(contents);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getPreviousHash</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a:t>
            </a:r>
            <a:r>
              <a:rPr lang="en-US" sz="1100" dirty="0" err="1">
                <a:solidFill>
                  <a:schemeClr val="bg1"/>
                </a:solidFill>
                <a:latin typeface="Inconsolata" panose="020B0609030003000000" pitchFamily="49" charset="0"/>
              </a:rPr>
              <a:t>previousHash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String[] </a:t>
            </a:r>
            <a:r>
              <a:rPr lang="en-US" sz="1100" dirty="0" err="1">
                <a:solidFill>
                  <a:schemeClr val="bg1"/>
                </a:solidFill>
                <a:latin typeface="Inconsolata" panose="020B0609030003000000" pitchFamily="49" charset="0"/>
              </a:rPr>
              <a:t>getTransaction</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transactions;</a:t>
            </a: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a:t>
            </a:r>
            <a:r>
              <a:rPr lang="en-US" sz="1100" dirty="0" err="1">
                <a:solidFill>
                  <a:schemeClr val="bg1"/>
                </a:solidFill>
                <a:latin typeface="Inconsolata" panose="020B0609030003000000" pitchFamily="49" charset="0"/>
              </a:rPr>
              <a:t>int</a:t>
            </a:r>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getBlockHash</a:t>
            </a:r>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        return </a:t>
            </a:r>
            <a:r>
              <a:rPr lang="en-US" sz="1100" dirty="0" err="1">
                <a:solidFill>
                  <a:schemeClr val="bg1"/>
                </a:solidFill>
                <a:latin typeface="Inconsolata" panose="020B0609030003000000" pitchFamily="49" charset="0"/>
              </a:rPr>
              <a:t>blockHash</a:t>
            </a:r>
            <a:r>
              <a:rPr lang="en-US" sz="1100" dirty="0">
                <a:solidFill>
                  <a:schemeClr val="bg1"/>
                </a:solidFill>
                <a:latin typeface="Inconsolata" panose="020B0609030003000000" pitchFamily="49" charset="0"/>
              </a:rPr>
              <a:t>;</a:t>
            </a:r>
          </a:p>
          <a:p>
            <a:r>
              <a:rPr lang="en-US" sz="1100" dirty="0">
                <a:solidFill>
                  <a:schemeClr val="bg1"/>
                </a:solidFill>
                <a:latin typeface="Inconsolata" panose="020B0609030003000000" pitchFamily="49" charset="0"/>
              </a:rPr>
              <a:t>    }</a:t>
            </a:r>
          </a:p>
          <a:p>
            <a:r>
              <a:rPr lang="en-US" sz="1100" dirty="0">
                <a:solidFill>
                  <a:schemeClr val="bg1"/>
                </a:solidFill>
                <a:latin typeface="Inconsolata" panose="020B0609030003000000" pitchFamily="49" charset="0"/>
              </a:rPr>
              <a:t>}</a:t>
            </a:r>
          </a:p>
        </p:txBody>
      </p:sp>
      <p:sp>
        <p:nvSpPr>
          <p:cNvPr id="8" name="TextBox 7">
            <a:extLst>
              <a:ext uri="{FF2B5EF4-FFF2-40B4-BE49-F238E27FC236}">
                <a16:creationId xmlns:a16="http://schemas.microsoft.com/office/drawing/2014/main" id="{C5C61B52-FD1D-4A4E-8397-6CF05DFBF36B}"/>
              </a:ext>
            </a:extLst>
          </p:cNvPr>
          <p:cNvSpPr txBox="1"/>
          <p:nvPr/>
        </p:nvSpPr>
        <p:spPr>
          <a:xfrm>
            <a:off x="5765800" y="1518076"/>
            <a:ext cx="6426200" cy="5339923"/>
          </a:xfrm>
          <a:prstGeom prst="rect">
            <a:avLst/>
          </a:prstGeom>
          <a:solidFill>
            <a:schemeClr val="tx1"/>
          </a:solidFill>
          <a:ln w="19050">
            <a:solidFill>
              <a:schemeClr val="bg1"/>
            </a:solidFill>
          </a:ln>
        </p:spPr>
        <p:txBody>
          <a:bodyPr wrap="square" rtlCol="0">
            <a:noAutofit/>
          </a:bodyPr>
          <a:lstStyle/>
          <a:p>
            <a:r>
              <a:rPr lang="en-US" sz="1100" dirty="0">
                <a:solidFill>
                  <a:schemeClr val="bg1"/>
                </a:solidFill>
                <a:latin typeface="Inconsolata" panose="020B0609030003000000" pitchFamily="49" charset="0"/>
              </a:rPr>
              <a:t>import </a:t>
            </a:r>
            <a:r>
              <a:rPr lang="en-US" sz="1100" dirty="0" err="1">
                <a:solidFill>
                  <a:schemeClr val="bg1"/>
                </a:solidFill>
                <a:latin typeface="Inconsolata" panose="020B0609030003000000" pitchFamily="49" charset="0"/>
              </a:rPr>
              <a:t>java.util.Arrays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public class Main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public static void main(String[] </a:t>
            </a:r>
            <a:r>
              <a:rPr lang="en-US" sz="1100" dirty="0" err="1">
                <a:solidFill>
                  <a:schemeClr val="bg1"/>
                </a:solidFill>
                <a:latin typeface="Inconsolata" panose="020B0609030003000000" pitchFamily="49" charset="0"/>
              </a:rPr>
              <a:t>args</a:t>
            </a:r>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a:t>
            </a:r>
            <a:r>
              <a:rPr lang="en-US" sz="1100" dirty="0" err="1">
                <a:solidFill>
                  <a:schemeClr val="bg1"/>
                </a:solidFill>
                <a:latin typeface="Inconsolata" panose="020B0609030003000000" pitchFamily="49" charset="0"/>
              </a:rPr>
              <a:t>genesisTransactions</a:t>
            </a:r>
            <a:r>
              <a:rPr lang="en-US" sz="1100" dirty="0">
                <a:solidFill>
                  <a:schemeClr val="bg1"/>
                </a:solidFill>
                <a:latin typeface="Inconsolata" panose="020B0609030003000000" pitchFamily="49" charset="0"/>
              </a:rPr>
              <a:t> = {“A gives B 10", “B gives C 20"};</a:t>
            </a:r>
          </a:p>
          <a:p>
            <a:r>
              <a:rPr lang="en-US" sz="1100" dirty="0">
                <a:solidFill>
                  <a:schemeClr val="bg1"/>
                </a:solidFill>
                <a:latin typeface="Inconsolata" panose="020B0609030003000000" pitchFamily="49" charset="0"/>
              </a:rPr>
              <a:t>        Block </a:t>
            </a:r>
            <a:r>
              <a:rPr lang="en-US" sz="1100" dirty="0" err="1">
                <a:solidFill>
                  <a:schemeClr val="bg1"/>
                </a:solidFill>
                <a:latin typeface="Inconsolata" panose="020B0609030003000000" pitchFamily="49" charset="0"/>
              </a:rPr>
              <a:t>genesisBlock</a:t>
            </a:r>
            <a:r>
              <a:rPr lang="en-US" sz="1100" dirty="0">
                <a:solidFill>
                  <a:schemeClr val="bg1"/>
                </a:solidFill>
                <a:latin typeface="Inconsolata" panose="020B0609030003000000" pitchFamily="49" charset="0"/>
              </a:rPr>
              <a:t> = new Block(0, </a:t>
            </a:r>
            <a:r>
              <a:rPr lang="en-US" sz="1100" dirty="0" err="1">
                <a:solidFill>
                  <a:schemeClr val="bg1"/>
                </a:solidFill>
                <a:latin typeface="Inconsolata" panose="020B0609030003000000" pitchFamily="49" charset="0"/>
              </a:rPr>
              <a:t>genesisTransactions</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block2Transactions = {“C gives B 5", “B gives A 5"};</a:t>
            </a:r>
          </a:p>
          <a:p>
            <a:r>
              <a:rPr lang="en-US" sz="1100" dirty="0">
                <a:solidFill>
                  <a:schemeClr val="bg1"/>
                </a:solidFill>
                <a:latin typeface="Inconsolata" panose="020B0609030003000000" pitchFamily="49" charset="0"/>
              </a:rPr>
              <a:t>        Block block2 = new Block(</a:t>
            </a:r>
            <a:r>
              <a:rPr lang="en-US" sz="1100" dirty="0" err="1">
                <a:solidFill>
                  <a:schemeClr val="bg1"/>
                </a:solidFill>
                <a:latin typeface="Inconsolata" panose="020B0609030003000000" pitchFamily="49" charset="0"/>
              </a:rPr>
              <a:t>genesisBlock.getBlockHash</a:t>
            </a:r>
            <a:r>
              <a:rPr lang="en-US" sz="1100" dirty="0">
                <a:solidFill>
                  <a:schemeClr val="bg1"/>
                </a:solidFill>
                <a:latin typeface="Inconsolata" panose="020B0609030003000000" pitchFamily="49" charset="0"/>
              </a:rPr>
              <a:t>(), block2Transactions);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String[] block3Transactions = {“B gives E 30"};</a:t>
            </a:r>
          </a:p>
          <a:p>
            <a:r>
              <a:rPr lang="en-US" sz="1100" dirty="0">
                <a:solidFill>
                  <a:schemeClr val="bg1"/>
                </a:solidFill>
                <a:latin typeface="Inconsolata" panose="020B0609030003000000" pitchFamily="49" charset="0"/>
              </a:rPr>
              <a:t>        Block block3 = new Block(block2.getBlockHash(), block3Transactions);</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genesis block:");</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a:t>
            </a:r>
            <a:r>
              <a:rPr lang="en-US" sz="1100" dirty="0" err="1">
                <a:solidFill>
                  <a:schemeClr val="bg1"/>
                </a:solidFill>
                <a:latin typeface="Inconsolata" panose="020B0609030003000000" pitchFamily="49" charset="0"/>
              </a:rPr>
              <a:t>genesisBlock.getBlockHash</a:t>
            </a:r>
            <a:r>
              <a:rPr lang="en-US" sz="1100" dirty="0">
                <a:solidFill>
                  <a:schemeClr val="bg1"/>
                </a:solidFill>
                <a:latin typeface="Inconsolata" panose="020B0609030003000000" pitchFamily="49" charset="0"/>
              </a:rPr>
              <a:t>());</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block 2:");</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(block2.getBlockHash());</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("Hash of block 3:");</a:t>
            </a:r>
          </a:p>
          <a:p>
            <a:r>
              <a:rPr lang="en-US" sz="1100" dirty="0">
                <a:solidFill>
                  <a:schemeClr val="bg1"/>
                </a:solidFill>
                <a:latin typeface="Inconsolata" panose="020B0609030003000000" pitchFamily="49" charset="0"/>
              </a:rPr>
              <a:t>        </a:t>
            </a:r>
            <a:r>
              <a:rPr lang="en-US" sz="1100" dirty="0" err="1">
                <a:solidFill>
                  <a:schemeClr val="bg1"/>
                </a:solidFill>
                <a:latin typeface="Inconsolata" panose="020B0609030003000000" pitchFamily="49" charset="0"/>
              </a:rPr>
              <a:t>System.out.println</a:t>
            </a:r>
            <a:r>
              <a:rPr lang="en-US" sz="1100" dirty="0">
                <a:solidFill>
                  <a:schemeClr val="bg1"/>
                </a:solidFill>
                <a:latin typeface="Inconsolata" panose="020B0609030003000000" pitchFamily="49" charset="0"/>
              </a:rPr>
              <a:t>(block3.getBlockHash());</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    }</a:t>
            </a:r>
          </a:p>
          <a:p>
            <a:endParaRPr lang="en-US" sz="1100" dirty="0">
              <a:solidFill>
                <a:schemeClr val="bg1"/>
              </a:solidFill>
              <a:latin typeface="Inconsolata" panose="020B0609030003000000" pitchFamily="49" charset="0"/>
            </a:endParaRPr>
          </a:p>
          <a:p>
            <a:r>
              <a:rPr lang="en-US" sz="1100" dirty="0">
                <a:solidFill>
                  <a:schemeClr val="bg1"/>
                </a:solidFill>
                <a:latin typeface="Inconsolata" panose="020B0609030003000000" pitchFamily="49" charset="0"/>
              </a:rPr>
              <a:t>}</a:t>
            </a:r>
          </a:p>
        </p:txBody>
      </p:sp>
      <p:sp>
        <p:nvSpPr>
          <p:cNvPr id="12" name="Title 1">
            <a:extLst>
              <a:ext uri="{FF2B5EF4-FFF2-40B4-BE49-F238E27FC236}">
                <a16:creationId xmlns:a16="http://schemas.microsoft.com/office/drawing/2014/main" id="{37CEB730-C096-4BB2-B58C-226D1DFE9AA3}"/>
              </a:ext>
            </a:extLst>
          </p:cNvPr>
          <p:cNvSpPr>
            <a:spLocks noGrp="1"/>
          </p:cNvSpPr>
          <p:nvPr>
            <p:ph type="title"/>
          </p:nvPr>
        </p:nvSpPr>
        <p:spPr>
          <a:xfrm>
            <a:off x="838200" y="365125"/>
            <a:ext cx="10515600" cy="1325563"/>
          </a:xfrm>
        </p:spPr>
        <p:txBody>
          <a:bodyPr/>
          <a:lstStyle/>
          <a:p>
            <a:r>
              <a:rPr lang="en-US" dirty="0"/>
              <a:t>Blockchain Coding</a:t>
            </a:r>
          </a:p>
        </p:txBody>
      </p:sp>
      <p:sp>
        <p:nvSpPr>
          <p:cNvPr id="13" name="TextBox 12">
            <a:extLst>
              <a:ext uri="{FF2B5EF4-FFF2-40B4-BE49-F238E27FC236}">
                <a16:creationId xmlns:a16="http://schemas.microsoft.com/office/drawing/2014/main" id="{AF43BBDB-08BE-4E4B-A90C-06A788A96275}"/>
              </a:ext>
            </a:extLst>
          </p:cNvPr>
          <p:cNvSpPr txBox="1"/>
          <p:nvPr/>
        </p:nvSpPr>
        <p:spPr>
          <a:xfrm>
            <a:off x="6705600" y="6453151"/>
            <a:ext cx="5486400" cy="238527"/>
          </a:xfrm>
          <a:prstGeom prst="rect">
            <a:avLst/>
          </a:prstGeom>
          <a:noFill/>
        </p:spPr>
        <p:txBody>
          <a:bodyPr wrap="square" rtlCol="0" anchor="b">
            <a:spAutoFit/>
          </a:bodyPr>
          <a:lstStyle/>
          <a:p>
            <a:pPr algn="r"/>
            <a:r>
              <a:rPr lang="fr-FR" sz="950" dirty="0">
                <a:solidFill>
                  <a:schemeClr val="bg1"/>
                </a:solidFill>
                <a:latin typeface="Arial" panose="020B0604020202020204" pitchFamily="34" charset="0"/>
                <a:cs typeface="Arial" panose="020B0604020202020204" pitchFamily="34" charset="0"/>
              </a:rPr>
              <a:t>Source: https://github.com/ivan-liljeqvist/SimpleBlockchain/</a:t>
            </a:r>
          </a:p>
        </p:txBody>
      </p:sp>
      <p:pic>
        <p:nvPicPr>
          <p:cNvPr id="6" name="Picture 5">
            <a:extLst>
              <a:ext uri="{FF2B5EF4-FFF2-40B4-BE49-F238E27FC236}">
                <a16:creationId xmlns:a16="http://schemas.microsoft.com/office/drawing/2014/main" id="{793C8D93-13E0-441A-8E30-B14DE107A284}"/>
              </a:ext>
            </a:extLst>
          </p:cNvPr>
          <p:cNvPicPr>
            <a:picLocks noChangeAspect="1"/>
          </p:cNvPicPr>
          <p:nvPr/>
        </p:nvPicPr>
        <p:blipFill>
          <a:blip r:embed="rId2"/>
          <a:stretch>
            <a:fillRect/>
          </a:stretch>
        </p:blipFill>
        <p:spPr>
          <a:xfrm>
            <a:off x="10934160" y="2336453"/>
            <a:ext cx="846714" cy="914400"/>
          </a:xfrm>
          <a:prstGeom prst="rect">
            <a:avLst/>
          </a:prstGeom>
        </p:spPr>
      </p:pic>
      <p:pic>
        <p:nvPicPr>
          <p:cNvPr id="9" name="Picture 8">
            <a:extLst>
              <a:ext uri="{FF2B5EF4-FFF2-40B4-BE49-F238E27FC236}">
                <a16:creationId xmlns:a16="http://schemas.microsoft.com/office/drawing/2014/main" id="{75C301A7-D749-4A3F-B525-187AA832B20B}"/>
              </a:ext>
            </a:extLst>
          </p:cNvPr>
          <p:cNvPicPr>
            <a:picLocks noChangeAspect="1"/>
          </p:cNvPicPr>
          <p:nvPr/>
        </p:nvPicPr>
        <p:blipFill rotWithShape="1">
          <a:blip r:embed="rId3"/>
          <a:srcRect l="50504"/>
          <a:stretch/>
        </p:blipFill>
        <p:spPr>
          <a:xfrm>
            <a:off x="10154499" y="4039324"/>
            <a:ext cx="1938282" cy="914400"/>
          </a:xfrm>
          <a:prstGeom prst="rect">
            <a:avLst/>
          </a:prstGeom>
        </p:spPr>
      </p:pic>
      <p:cxnSp>
        <p:nvCxnSpPr>
          <p:cNvPr id="3" name="Straight Arrow Connector 2">
            <a:extLst>
              <a:ext uri="{FF2B5EF4-FFF2-40B4-BE49-F238E27FC236}">
                <a16:creationId xmlns:a16="http://schemas.microsoft.com/office/drawing/2014/main" id="{6958ECAC-F3AE-4649-A089-039DAB63DBE2}"/>
              </a:ext>
            </a:extLst>
          </p:cNvPr>
          <p:cNvCxnSpPr>
            <a:cxnSpLocks/>
          </p:cNvCxnSpPr>
          <p:nvPr/>
        </p:nvCxnSpPr>
        <p:spPr>
          <a:xfrm flipH="1">
            <a:off x="9855624" y="3330952"/>
            <a:ext cx="1136649" cy="370002"/>
          </a:xfrm>
          <a:prstGeom prst="straightConnector1">
            <a:avLst/>
          </a:prstGeom>
          <a:ln w="19050">
            <a:solidFill>
              <a:schemeClr val="accent1">
                <a:lumMod val="20000"/>
                <a:lumOff val="8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3EF059-40E4-43EF-8BEA-EB8751DFDACD}"/>
              </a:ext>
            </a:extLst>
          </p:cNvPr>
          <p:cNvCxnSpPr>
            <a:cxnSpLocks/>
            <a:endCxn id="9" idx="1"/>
          </p:cNvCxnSpPr>
          <p:nvPr/>
        </p:nvCxnSpPr>
        <p:spPr>
          <a:xfrm>
            <a:off x="9556750" y="3959225"/>
            <a:ext cx="597749" cy="537299"/>
          </a:xfrm>
          <a:prstGeom prst="straightConnector1">
            <a:avLst/>
          </a:prstGeom>
          <a:ln w="19050">
            <a:solidFill>
              <a:schemeClr val="accent1">
                <a:lumMod val="20000"/>
                <a:lumOff val="8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83D15CF-E921-4AE4-BEAD-C63BAADFD6AB}"/>
              </a:ext>
            </a:extLst>
          </p:cNvPr>
          <p:cNvPicPr>
            <a:picLocks noChangeAspect="1"/>
          </p:cNvPicPr>
          <p:nvPr/>
        </p:nvPicPr>
        <p:blipFill>
          <a:blip r:embed="rId4"/>
          <a:stretch>
            <a:fillRect/>
          </a:stretch>
        </p:blipFill>
        <p:spPr>
          <a:xfrm>
            <a:off x="2882900" y="4317734"/>
            <a:ext cx="2136251" cy="914400"/>
          </a:xfrm>
          <a:prstGeom prst="rect">
            <a:avLst/>
          </a:prstGeom>
        </p:spPr>
      </p:pic>
      <p:sp>
        <p:nvSpPr>
          <p:cNvPr id="2" name="Slide Number Placeholder 1">
            <a:extLst>
              <a:ext uri="{FF2B5EF4-FFF2-40B4-BE49-F238E27FC236}">
                <a16:creationId xmlns:a16="http://schemas.microsoft.com/office/drawing/2014/main" id="{36A59B72-85CE-4EA0-9F11-4E0E05A4B729}"/>
              </a:ext>
            </a:extLst>
          </p:cNvPr>
          <p:cNvSpPr>
            <a:spLocks noGrp="1"/>
          </p:cNvSpPr>
          <p:nvPr>
            <p:ph type="sldNum" sz="quarter" idx="12"/>
          </p:nvPr>
        </p:nvSpPr>
        <p:spPr/>
        <p:txBody>
          <a:bodyPr/>
          <a:lstStyle/>
          <a:p>
            <a:fld id="{C561A1FA-AF8D-40D5-924F-60D3B98E3498}" type="slidenum">
              <a:rPr lang="en-US" smtClean="0"/>
              <a:t>36</a:t>
            </a:fld>
            <a:endParaRPr lang="en-US"/>
          </a:p>
        </p:txBody>
      </p:sp>
    </p:spTree>
    <p:extLst>
      <p:ext uri="{BB962C8B-B14F-4D97-AF65-F5344CB8AC3E}">
        <p14:creationId xmlns:p14="http://schemas.microsoft.com/office/powerpoint/2010/main" val="97716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DAC2-D18B-4417-961E-C902E69723A9}"/>
              </a:ext>
            </a:extLst>
          </p:cNvPr>
          <p:cNvSpPr>
            <a:spLocks noGrp="1"/>
          </p:cNvSpPr>
          <p:nvPr>
            <p:ph type="title"/>
          </p:nvPr>
        </p:nvSpPr>
        <p:spPr/>
        <p:txBody>
          <a:bodyPr/>
          <a:lstStyle/>
          <a:p>
            <a:r>
              <a:rPr lang="en-US" dirty="0"/>
              <a:t>Smart Contracts</a:t>
            </a:r>
          </a:p>
        </p:txBody>
      </p:sp>
      <p:sp>
        <p:nvSpPr>
          <p:cNvPr id="4" name="TextBox 3">
            <a:extLst>
              <a:ext uri="{FF2B5EF4-FFF2-40B4-BE49-F238E27FC236}">
                <a16:creationId xmlns:a16="http://schemas.microsoft.com/office/drawing/2014/main" id="{E14456D4-BF53-4F34-8B78-D3720E6B6150}"/>
              </a:ext>
            </a:extLst>
          </p:cNvPr>
          <p:cNvSpPr txBox="1"/>
          <p:nvPr/>
        </p:nvSpPr>
        <p:spPr>
          <a:xfrm>
            <a:off x="0" y="1391976"/>
            <a:ext cx="12192000" cy="4832092"/>
          </a:xfrm>
          <a:prstGeom prst="rect">
            <a:avLst/>
          </a:prstGeom>
          <a:solidFill>
            <a:schemeClr val="tx1"/>
          </a:solidFill>
        </p:spPr>
        <p:txBody>
          <a:bodyPr wrap="square" rtlCol="0">
            <a:spAutoFit/>
          </a:bodyPr>
          <a:lstStyle/>
          <a:p>
            <a:r>
              <a:rPr lang="en-US" sz="1400" dirty="0">
                <a:solidFill>
                  <a:schemeClr val="bg1"/>
                </a:solidFill>
                <a:latin typeface="Inconsolata" panose="020B0609030003000000" pitchFamily="49" charset="0"/>
              </a:rPr>
              <a:t>contract </a:t>
            </a:r>
            <a:r>
              <a:rPr lang="en-US" sz="1400" dirty="0" err="1">
                <a:solidFill>
                  <a:schemeClr val="bg1"/>
                </a:solidFill>
                <a:latin typeface="Inconsolata" panose="020B0609030003000000" pitchFamily="49" charset="0"/>
              </a:rPr>
              <a:t>MyToken</a:t>
            </a:r>
            <a:r>
              <a:rPr lang="en-US" sz="1400" dirty="0">
                <a:solidFill>
                  <a:schemeClr val="bg1"/>
                </a:solidFill>
                <a:latin typeface="Inconsolata" panose="020B0609030003000000" pitchFamily="49" charset="0"/>
              </a:rPr>
              <a:t> {</a:t>
            </a:r>
          </a:p>
          <a:p>
            <a:r>
              <a:rPr lang="en-US" sz="1400" dirty="0">
                <a:solidFill>
                  <a:schemeClr val="bg1"/>
                </a:solidFill>
                <a:latin typeface="Inconsolata" panose="020B0609030003000000" pitchFamily="49" charset="0"/>
              </a:rPr>
              <a:t>	/* This creates an array with all balances */</a:t>
            </a:r>
          </a:p>
          <a:p>
            <a:r>
              <a:rPr lang="en-US" sz="1400" dirty="0">
                <a:solidFill>
                  <a:schemeClr val="bg1"/>
                </a:solidFill>
                <a:latin typeface="Inconsolata" panose="020B0609030003000000" pitchFamily="49" charset="0"/>
              </a:rPr>
              <a:t>	mapping (address =&gt; uint256) public </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a:t>
            </a:r>
          </a:p>
          <a:p>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 Initializes contract with initial supply tokens to the creator of the contract */</a:t>
            </a:r>
          </a:p>
          <a:p>
            <a:r>
              <a:rPr lang="en-US" sz="1400" dirty="0">
                <a:solidFill>
                  <a:schemeClr val="bg1"/>
                </a:solidFill>
                <a:latin typeface="Inconsolata" panose="020B0609030003000000" pitchFamily="49" charset="0"/>
              </a:rPr>
              <a:t>	function </a:t>
            </a:r>
            <a:r>
              <a:rPr lang="en-US" sz="1400" dirty="0" err="1">
                <a:solidFill>
                  <a:schemeClr val="bg1"/>
                </a:solidFill>
                <a:latin typeface="Inconsolata" panose="020B0609030003000000" pitchFamily="49" charset="0"/>
              </a:rPr>
              <a:t>MyToken</a:t>
            </a:r>
            <a:r>
              <a:rPr lang="en-US" sz="1400" dirty="0">
                <a:solidFill>
                  <a:schemeClr val="bg1"/>
                </a:solidFill>
                <a:latin typeface="Inconsolata" panose="020B0609030003000000" pitchFamily="49" charset="0"/>
              </a:rPr>
              <a:t>(</a:t>
            </a:r>
          </a:p>
          <a:p>
            <a:r>
              <a:rPr lang="en-US" sz="1400" dirty="0">
                <a:solidFill>
                  <a:schemeClr val="bg1"/>
                </a:solidFill>
                <a:latin typeface="Inconsolata" panose="020B0609030003000000" pitchFamily="49" charset="0"/>
              </a:rPr>
              <a:t>		uint256 </a:t>
            </a:r>
            <a:r>
              <a:rPr lang="en-US" sz="1400" dirty="0" err="1">
                <a:solidFill>
                  <a:schemeClr val="bg1"/>
                </a:solidFill>
                <a:latin typeface="Inconsolata" panose="020B0609030003000000" pitchFamily="49" charset="0"/>
              </a:rPr>
              <a:t>initialSupply</a:t>
            </a:r>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 {</a:t>
            </a:r>
          </a:p>
          <a:p>
            <a:r>
              <a:rPr lang="en-US" sz="1400" dirty="0">
                <a:solidFill>
                  <a:schemeClr val="bg1"/>
                </a:solidFill>
                <a:latin typeface="Inconsolata" panose="020B0609030003000000" pitchFamily="49" charset="0"/>
              </a:rPr>
              <a:t>	</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a:t>
            </a:r>
            <a:r>
              <a:rPr lang="en-US" sz="1400" dirty="0" err="1">
                <a:solidFill>
                  <a:schemeClr val="bg1"/>
                </a:solidFill>
                <a:latin typeface="Inconsolata" panose="020B0609030003000000" pitchFamily="49" charset="0"/>
              </a:rPr>
              <a:t>msg.sender</a:t>
            </a:r>
            <a:r>
              <a:rPr lang="en-US" sz="1400" dirty="0">
                <a:solidFill>
                  <a:schemeClr val="bg1"/>
                </a:solidFill>
                <a:latin typeface="Inconsolata" panose="020B0609030003000000" pitchFamily="49" charset="0"/>
              </a:rPr>
              <a:t>] = </a:t>
            </a:r>
            <a:r>
              <a:rPr lang="en-US" sz="1400" dirty="0" err="1">
                <a:solidFill>
                  <a:schemeClr val="bg1"/>
                </a:solidFill>
                <a:latin typeface="Inconsolata" panose="020B0609030003000000" pitchFamily="49" charset="0"/>
              </a:rPr>
              <a:t>initialSupply</a:t>
            </a:r>
            <a:r>
              <a:rPr lang="en-US" sz="1400" dirty="0">
                <a:solidFill>
                  <a:schemeClr val="bg1"/>
                </a:solidFill>
                <a:latin typeface="Inconsolata" panose="020B0609030003000000" pitchFamily="49" charset="0"/>
              </a:rPr>
              <a:t>;					// Give the creator all initial tokens</a:t>
            </a:r>
          </a:p>
          <a:p>
            <a:r>
              <a:rPr lang="en-US" sz="1400" dirty="0">
                <a:solidFill>
                  <a:schemeClr val="bg1"/>
                </a:solidFill>
                <a:latin typeface="Inconsolata" panose="020B0609030003000000" pitchFamily="49" charset="0"/>
              </a:rPr>
              <a:t>    	}</a:t>
            </a:r>
          </a:p>
          <a:p>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 Send coins */</a:t>
            </a:r>
          </a:p>
          <a:p>
            <a:r>
              <a:rPr lang="en-US" sz="1400" dirty="0">
                <a:solidFill>
                  <a:schemeClr val="bg1"/>
                </a:solidFill>
                <a:latin typeface="Inconsolata" panose="020B0609030003000000" pitchFamily="49" charset="0"/>
              </a:rPr>
              <a:t>	function transfer(address _to, uint256 _value) {</a:t>
            </a:r>
          </a:p>
          <a:p>
            <a:r>
              <a:rPr lang="en-US" sz="1400" dirty="0">
                <a:solidFill>
                  <a:schemeClr val="bg1"/>
                </a:solidFill>
                <a:latin typeface="Inconsolata" panose="020B0609030003000000" pitchFamily="49" charset="0"/>
              </a:rPr>
              <a:t>		require(</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a:t>
            </a:r>
            <a:r>
              <a:rPr lang="en-US" sz="1400" dirty="0" err="1">
                <a:solidFill>
                  <a:schemeClr val="bg1"/>
                </a:solidFill>
                <a:latin typeface="Inconsolata" panose="020B0609030003000000" pitchFamily="49" charset="0"/>
              </a:rPr>
              <a:t>msg.sender</a:t>
            </a:r>
            <a:r>
              <a:rPr lang="en-US" sz="1400" dirty="0">
                <a:solidFill>
                  <a:schemeClr val="bg1"/>
                </a:solidFill>
                <a:latin typeface="Inconsolata" panose="020B0609030003000000" pitchFamily="49" charset="0"/>
              </a:rPr>
              <a:t>] &gt;= _value);				// Check if the sender has enough</a:t>
            </a:r>
          </a:p>
          <a:p>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require(</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[_to] + _value &gt;= </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[_to]);			// Check for overflows</a:t>
            </a:r>
          </a:p>
          <a:p>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a:t>
            </a:r>
            <a:r>
              <a:rPr lang="en-US" sz="1400" dirty="0" err="1">
                <a:solidFill>
                  <a:schemeClr val="bg1"/>
                </a:solidFill>
                <a:latin typeface="Inconsolata" panose="020B0609030003000000" pitchFamily="49" charset="0"/>
              </a:rPr>
              <a:t>msg.sender</a:t>
            </a:r>
            <a:r>
              <a:rPr lang="en-US" sz="1400" dirty="0">
                <a:solidFill>
                  <a:schemeClr val="bg1"/>
                </a:solidFill>
                <a:latin typeface="Inconsolata" panose="020B0609030003000000" pitchFamily="49" charset="0"/>
              </a:rPr>
              <a:t>] -= _value;					// Subtract from the sender</a:t>
            </a:r>
          </a:p>
          <a:p>
            <a:endParaRPr lang="en-US" sz="1400" dirty="0">
              <a:solidFill>
                <a:schemeClr val="bg1"/>
              </a:solidFill>
              <a:latin typeface="Inconsolata" panose="020B0609030003000000" pitchFamily="49" charset="0"/>
            </a:endParaRPr>
          </a:p>
          <a:p>
            <a:r>
              <a:rPr lang="en-US" sz="1400" dirty="0">
                <a:solidFill>
                  <a:schemeClr val="bg1"/>
                </a:solidFill>
                <a:latin typeface="Inconsolata" panose="020B0609030003000000" pitchFamily="49" charset="0"/>
              </a:rPr>
              <a:t>		</a:t>
            </a:r>
            <a:r>
              <a:rPr lang="en-US" sz="1400" dirty="0" err="1">
                <a:solidFill>
                  <a:schemeClr val="bg1"/>
                </a:solidFill>
                <a:latin typeface="Inconsolata" panose="020B0609030003000000" pitchFamily="49" charset="0"/>
              </a:rPr>
              <a:t>balanceOf</a:t>
            </a:r>
            <a:r>
              <a:rPr lang="en-US" sz="1400" dirty="0">
                <a:solidFill>
                  <a:schemeClr val="bg1"/>
                </a:solidFill>
                <a:latin typeface="Inconsolata" panose="020B0609030003000000" pitchFamily="49" charset="0"/>
              </a:rPr>
              <a:t>[_to] += _value;					// Add the same to the recipient</a:t>
            </a:r>
          </a:p>
          <a:p>
            <a:r>
              <a:rPr lang="en-US" sz="1400" dirty="0">
                <a:solidFill>
                  <a:schemeClr val="bg1"/>
                </a:solidFill>
                <a:latin typeface="Inconsolata" panose="020B0609030003000000" pitchFamily="49" charset="0"/>
              </a:rPr>
              <a:t>		}</a:t>
            </a:r>
          </a:p>
          <a:p>
            <a:r>
              <a:rPr lang="en-US" sz="1400" dirty="0">
                <a:solidFill>
                  <a:schemeClr val="bg1"/>
                </a:solidFill>
                <a:latin typeface="Inconsolata" panose="020B0609030003000000" pitchFamily="49" charset="0"/>
              </a:rPr>
              <a:t>}</a:t>
            </a:r>
          </a:p>
        </p:txBody>
      </p:sp>
      <p:sp>
        <p:nvSpPr>
          <p:cNvPr id="5" name="TextBox 4">
            <a:extLst>
              <a:ext uri="{FF2B5EF4-FFF2-40B4-BE49-F238E27FC236}">
                <a16:creationId xmlns:a16="http://schemas.microsoft.com/office/drawing/2014/main" id="{458DC229-71D0-4BF3-9B86-81145D612799}"/>
              </a:ext>
            </a:extLst>
          </p:cNvPr>
          <p:cNvSpPr txBox="1"/>
          <p:nvPr/>
        </p:nvSpPr>
        <p:spPr>
          <a:xfrm>
            <a:off x="0" y="6453151"/>
            <a:ext cx="5486400" cy="238527"/>
          </a:xfrm>
          <a:prstGeom prst="rect">
            <a:avLst/>
          </a:prstGeom>
          <a:noFill/>
        </p:spPr>
        <p:txBody>
          <a:bodyPr wrap="none" rtlCol="0" anchor="b">
            <a:spAutoFit/>
          </a:bodyPr>
          <a:lstStyle/>
          <a:p>
            <a:r>
              <a:rPr lang="en-US" sz="950" dirty="0">
                <a:latin typeface="Arial" panose="020B0604020202020204" pitchFamily="34" charset="0"/>
                <a:cs typeface="Arial" panose="020B0604020202020204" pitchFamily="34" charset="0"/>
              </a:rPr>
              <a:t>Source: https://www.ethereum.org/token</a:t>
            </a:r>
          </a:p>
        </p:txBody>
      </p:sp>
      <p:sp>
        <p:nvSpPr>
          <p:cNvPr id="3" name="Slide Number Placeholder 2">
            <a:extLst>
              <a:ext uri="{FF2B5EF4-FFF2-40B4-BE49-F238E27FC236}">
                <a16:creationId xmlns:a16="http://schemas.microsoft.com/office/drawing/2014/main" id="{D90D1DB7-59D1-4B08-A3A2-8046454A6417}"/>
              </a:ext>
            </a:extLst>
          </p:cNvPr>
          <p:cNvSpPr>
            <a:spLocks noGrp="1"/>
          </p:cNvSpPr>
          <p:nvPr>
            <p:ph type="sldNum" sz="quarter" idx="12"/>
          </p:nvPr>
        </p:nvSpPr>
        <p:spPr/>
        <p:txBody>
          <a:bodyPr/>
          <a:lstStyle/>
          <a:p>
            <a:fld id="{C561A1FA-AF8D-40D5-924F-60D3B98E3498}" type="slidenum">
              <a:rPr lang="en-US" smtClean="0"/>
              <a:t>37</a:t>
            </a:fld>
            <a:endParaRPr lang="en-US"/>
          </a:p>
        </p:txBody>
      </p:sp>
    </p:spTree>
    <p:extLst>
      <p:ext uri="{BB962C8B-B14F-4D97-AF65-F5344CB8AC3E}">
        <p14:creationId xmlns:p14="http://schemas.microsoft.com/office/powerpoint/2010/main" val="154590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E69CDC-9751-4FEC-8D3F-D8CE5BCF3462}"/>
              </a:ext>
            </a:extLst>
          </p:cNvPr>
          <p:cNvSpPr>
            <a:spLocks noGrp="1"/>
          </p:cNvSpPr>
          <p:nvPr>
            <p:ph type="sldNum" sz="quarter" idx="12"/>
          </p:nvPr>
        </p:nvSpPr>
        <p:spPr/>
        <p:txBody>
          <a:bodyPr/>
          <a:lstStyle/>
          <a:p>
            <a:fld id="{C561A1FA-AF8D-40D5-924F-60D3B98E3498}" type="slidenum">
              <a:rPr lang="en-US" smtClean="0"/>
              <a:t>4</a:t>
            </a:fld>
            <a:endParaRPr lang="en-US"/>
          </a:p>
        </p:txBody>
      </p:sp>
      <p:pic>
        <p:nvPicPr>
          <p:cNvPr id="7" name="Picture 6">
            <a:hlinkClick r:id="rId2"/>
            <a:extLst>
              <a:ext uri="{FF2B5EF4-FFF2-40B4-BE49-F238E27FC236}">
                <a16:creationId xmlns:a16="http://schemas.microsoft.com/office/drawing/2014/main" id="{2D3947D1-A31E-4C44-AE3A-41F11471F733}"/>
              </a:ext>
            </a:extLst>
          </p:cNvPr>
          <p:cNvPicPr>
            <a:picLocks noChangeAspect="1"/>
          </p:cNvPicPr>
          <p:nvPr/>
        </p:nvPicPr>
        <p:blipFill rotWithShape="1">
          <a:blip r:embed="rId3">
            <a:clrChange>
              <a:clrFrom>
                <a:srgbClr val="FFFFFF"/>
              </a:clrFrom>
              <a:clrTo>
                <a:srgbClr val="FFFFFF">
                  <a:alpha val="0"/>
                </a:srgbClr>
              </a:clrTo>
            </a:clrChange>
          </a:blip>
          <a:srcRect l="499" t="7420" r="57438" b="8455"/>
          <a:stretch/>
        </p:blipFill>
        <p:spPr>
          <a:xfrm>
            <a:off x="1" y="0"/>
            <a:ext cx="12191999" cy="6858000"/>
          </a:xfrm>
          <a:prstGeom prst="rect">
            <a:avLst/>
          </a:prstGeom>
        </p:spPr>
      </p:pic>
    </p:spTree>
    <p:extLst>
      <p:ext uri="{BB962C8B-B14F-4D97-AF65-F5344CB8AC3E}">
        <p14:creationId xmlns:p14="http://schemas.microsoft.com/office/powerpoint/2010/main" val="239356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331E-DCAC-4CCE-9DDD-6B1D13E92EDC}"/>
              </a:ext>
            </a:extLst>
          </p:cNvPr>
          <p:cNvSpPr>
            <a:spLocks noGrp="1"/>
          </p:cNvSpPr>
          <p:nvPr>
            <p:ph type="title"/>
          </p:nvPr>
        </p:nvSpPr>
        <p:spPr/>
        <p:txBody>
          <a:bodyPr/>
          <a:lstStyle/>
          <a:p>
            <a:r>
              <a:rPr lang="en-US" dirty="0"/>
              <a:t>Note on Banking</a:t>
            </a:r>
            <a:endParaRPr lang="en-HK" dirty="0"/>
          </a:p>
        </p:txBody>
      </p:sp>
      <p:sp>
        <p:nvSpPr>
          <p:cNvPr id="4" name="Slide Number Placeholder 3">
            <a:extLst>
              <a:ext uri="{FF2B5EF4-FFF2-40B4-BE49-F238E27FC236}">
                <a16:creationId xmlns:a16="http://schemas.microsoft.com/office/drawing/2014/main" id="{16DA6551-6E8F-4E53-A00E-2883EBBFE426}"/>
              </a:ext>
            </a:extLst>
          </p:cNvPr>
          <p:cNvSpPr>
            <a:spLocks noGrp="1"/>
          </p:cNvSpPr>
          <p:nvPr>
            <p:ph type="sldNum" sz="quarter" idx="12"/>
          </p:nvPr>
        </p:nvSpPr>
        <p:spPr/>
        <p:txBody>
          <a:bodyPr/>
          <a:lstStyle/>
          <a:p>
            <a:fld id="{C561A1FA-AF8D-40D5-924F-60D3B98E3498}" type="slidenum">
              <a:rPr lang="en-US" smtClean="0"/>
              <a:t>5</a:t>
            </a:fld>
            <a:endParaRPr lang="en-US" dirty="0"/>
          </a:p>
        </p:txBody>
      </p:sp>
      <p:grpSp>
        <p:nvGrpSpPr>
          <p:cNvPr id="12" name="Group 11">
            <a:extLst>
              <a:ext uri="{FF2B5EF4-FFF2-40B4-BE49-F238E27FC236}">
                <a16:creationId xmlns:a16="http://schemas.microsoft.com/office/drawing/2014/main" id="{CB41721D-7429-4BB0-9A47-1560A20209EB}"/>
              </a:ext>
            </a:extLst>
          </p:cNvPr>
          <p:cNvGrpSpPr/>
          <p:nvPr/>
        </p:nvGrpSpPr>
        <p:grpSpPr>
          <a:xfrm>
            <a:off x="838200" y="1825625"/>
            <a:ext cx="10515600" cy="4027409"/>
            <a:chOff x="838200" y="1865313"/>
            <a:chExt cx="10515600" cy="4027409"/>
          </a:xfrm>
        </p:grpSpPr>
        <p:sp>
          <p:nvSpPr>
            <p:cNvPr id="5" name="Rectangle 4">
              <a:extLst>
                <a:ext uri="{FF2B5EF4-FFF2-40B4-BE49-F238E27FC236}">
                  <a16:creationId xmlns:a16="http://schemas.microsoft.com/office/drawing/2014/main" id="{BFCA28AD-492C-4782-9DFB-2FD66D6B5B4E}"/>
                </a:ext>
              </a:extLst>
            </p:cNvPr>
            <p:cNvSpPr/>
            <p:nvPr/>
          </p:nvSpPr>
          <p:spPr>
            <a:xfrm>
              <a:off x="6096000" y="2322514"/>
              <a:ext cx="5257800" cy="3570208"/>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spAutoFit/>
            </a:bodyPr>
            <a:lstStyle/>
            <a:p>
              <a:pPr>
                <a:spcBef>
                  <a:spcPts val="600"/>
                </a:spcBef>
                <a:spcAft>
                  <a:spcPts val="600"/>
                </a:spcAft>
              </a:pPr>
              <a:r>
                <a:rPr lang="en-US" sz="2000" dirty="0">
                  <a:solidFill>
                    <a:schemeClr val="accent6">
                      <a:lumMod val="50000"/>
                    </a:schemeClr>
                  </a:solidFill>
                  <a:latin typeface="Arial" panose="020B0604020202020204" pitchFamily="34" charset="0"/>
                  <a:cs typeface="Arial" panose="020B0604020202020204" pitchFamily="34" charset="0"/>
                </a:rPr>
                <a:t>A Universal Bank participates in many kinds of banking activities and is </a:t>
              </a:r>
              <a:r>
                <a:rPr lang="en-US" sz="2000" b="1" dirty="0">
                  <a:solidFill>
                    <a:schemeClr val="accent6">
                      <a:lumMod val="50000"/>
                    </a:schemeClr>
                  </a:solidFill>
                  <a:latin typeface="Arial" panose="020B0604020202020204" pitchFamily="34" charset="0"/>
                  <a:cs typeface="Arial" panose="020B0604020202020204" pitchFamily="34" charset="0"/>
                </a:rPr>
                <a:t>both a commercial bank and an investment bank</a:t>
              </a:r>
              <a:r>
                <a:rPr lang="en-US" sz="2000" dirty="0">
                  <a:solidFill>
                    <a:schemeClr val="accent6">
                      <a:lumMod val="50000"/>
                    </a:schemeClr>
                  </a:solidFill>
                  <a:latin typeface="Arial" panose="020B0604020202020204" pitchFamily="34" charset="0"/>
                  <a:cs typeface="Arial" panose="020B0604020202020204" pitchFamily="34" charset="0"/>
                </a:rPr>
                <a:t> as well as providing other financial services such as insurance. These are also called </a:t>
              </a:r>
              <a:r>
                <a:rPr lang="en-US" sz="2000" b="1" dirty="0">
                  <a:solidFill>
                    <a:schemeClr val="accent6">
                      <a:lumMod val="50000"/>
                    </a:schemeClr>
                  </a:solidFill>
                  <a:latin typeface="Arial" panose="020B0604020202020204" pitchFamily="34" charset="0"/>
                  <a:cs typeface="Arial" panose="020B0604020202020204" pitchFamily="34" charset="0"/>
                </a:rPr>
                <a:t>full-service financial firms</a:t>
              </a:r>
              <a:r>
                <a:rPr lang="en-US" sz="2000" dirty="0">
                  <a:solidFill>
                    <a:schemeClr val="accent6">
                      <a:lumMod val="50000"/>
                    </a:schemeClr>
                  </a:solidFill>
                  <a:latin typeface="Arial" panose="020B0604020202020204" pitchFamily="34" charset="0"/>
                  <a:cs typeface="Arial" panose="020B0604020202020204" pitchFamily="34" charset="0"/>
                </a:rPr>
                <a:t>, although there can also be full-service investment banks which provide wealth and asset management, trading, underwriting, researching as well as financial advisory.</a:t>
              </a:r>
            </a:p>
          </p:txBody>
        </p:sp>
        <p:sp>
          <p:nvSpPr>
            <p:cNvPr id="6" name="Rectangle 5">
              <a:extLst>
                <a:ext uri="{FF2B5EF4-FFF2-40B4-BE49-F238E27FC236}">
                  <a16:creationId xmlns:a16="http://schemas.microsoft.com/office/drawing/2014/main" id="{BB8FF60E-F79F-497A-B25E-8D07B7464ED4}"/>
                </a:ext>
              </a:extLst>
            </p:cNvPr>
            <p:cNvSpPr/>
            <p:nvPr/>
          </p:nvSpPr>
          <p:spPr>
            <a:xfrm>
              <a:off x="838200" y="2322513"/>
              <a:ext cx="5257800" cy="3570208"/>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noAutofit/>
            </a:bodyPr>
            <a:lstStyle/>
            <a:p>
              <a:pPr>
                <a:spcBef>
                  <a:spcPts val="600"/>
                </a:spcBef>
                <a:spcAft>
                  <a:spcPts val="600"/>
                </a:spcAft>
              </a:pPr>
              <a:r>
                <a:rPr lang="en-US" sz="2000" dirty="0">
                  <a:solidFill>
                    <a:schemeClr val="accent5">
                      <a:lumMod val="50000"/>
                    </a:schemeClr>
                  </a:solidFill>
                  <a:latin typeface="Arial" panose="020B0604020202020204" pitchFamily="34" charset="0"/>
                  <a:cs typeface="Arial" panose="020B0604020202020204" pitchFamily="34" charset="0"/>
                </a:rPr>
                <a:t>An Investment Bank is a financial institution that deals with </a:t>
              </a:r>
              <a:r>
                <a:rPr lang="en-US" sz="2000" b="1" dirty="0">
                  <a:solidFill>
                    <a:schemeClr val="accent5">
                      <a:lumMod val="50000"/>
                    </a:schemeClr>
                  </a:solidFill>
                  <a:latin typeface="Arial" panose="020B0604020202020204" pitchFamily="34" charset="0"/>
                  <a:cs typeface="Arial" panose="020B0604020202020204" pitchFamily="34" charset="0"/>
                </a:rPr>
                <a:t>raising capital</a:t>
              </a:r>
              <a:r>
                <a:rPr lang="en-US" sz="2000" dirty="0">
                  <a:solidFill>
                    <a:schemeClr val="accent5">
                      <a:lumMod val="50000"/>
                    </a:schemeClr>
                  </a:solidFill>
                  <a:latin typeface="Arial" panose="020B0604020202020204" pitchFamily="34" charset="0"/>
                  <a:cs typeface="Arial" panose="020B0604020202020204" pitchFamily="34" charset="0"/>
                </a:rPr>
                <a:t>, trading in securities and managing corporate mergers and acquisitions. Investment banks profit from companies and governments by raising money through issuing and selling securities in the capital markets and insuring bonds (selling CDS), as well as providing advice on transactions such as mergers and acquisitions.</a:t>
              </a:r>
            </a:p>
          </p:txBody>
        </p:sp>
        <p:sp>
          <p:nvSpPr>
            <p:cNvPr id="7" name="Rectangle 6">
              <a:extLst>
                <a:ext uri="{FF2B5EF4-FFF2-40B4-BE49-F238E27FC236}">
                  <a16:creationId xmlns:a16="http://schemas.microsoft.com/office/drawing/2014/main" id="{0A8D729F-AC5E-464A-882A-CBB138A77774}"/>
                </a:ext>
              </a:extLst>
            </p:cNvPr>
            <p:cNvSpPr/>
            <p:nvPr/>
          </p:nvSpPr>
          <p:spPr>
            <a:xfrm>
              <a:off x="6096000" y="1865313"/>
              <a:ext cx="5257800" cy="457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Universal Bank</a:t>
              </a:r>
              <a:endParaRPr lang="en-HK" sz="2000" b="1"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FA9CFB2-F49C-458C-A762-5034903CBBB1}"/>
                </a:ext>
              </a:extLst>
            </p:cNvPr>
            <p:cNvSpPr/>
            <p:nvPr/>
          </p:nvSpPr>
          <p:spPr>
            <a:xfrm>
              <a:off x="838200" y="1865313"/>
              <a:ext cx="5257800" cy="4572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Investment Bank</a:t>
              </a:r>
              <a:endParaRPr lang="en-HK" sz="20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141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331E-DCAC-4CCE-9DDD-6B1D13E92EDC}"/>
              </a:ext>
            </a:extLst>
          </p:cNvPr>
          <p:cNvSpPr>
            <a:spLocks noGrp="1"/>
          </p:cNvSpPr>
          <p:nvPr>
            <p:ph type="title"/>
          </p:nvPr>
        </p:nvSpPr>
        <p:spPr/>
        <p:txBody>
          <a:bodyPr/>
          <a:lstStyle/>
          <a:p>
            <a:r>
              <a:rPr lang="en-US" dirty="0"/>
              <a:t>Note on Banking (Cont’d)</a:t>
            </a:r>
            <a:endParaRPr lang="en-HK" dirty="0"/>
          </a:p>
        </p:txBody>
      </p:sp>
      <p:sp>
        <p:nvSpPr>
          <p:cNvPr id="4" name="Slide Number Placeholder 3">
            <a:extLst>
              <a:ext uri="{FF2B5EF4-FFF2-40B4-BE49-F238E27FC236}">
                <a16:creationId xmlns:a16="http://schemas.microsoft.com/office/drawing/2014/main" id="{16DA6551-6E8F-4E53-A00E-2883EBBFE426}"/>
              </a:ext>
            </a:extLst>
          </p:cNvPr>
          <p:cNvSpPr>
            <a:spLocks noGrp="1"/>
          </p:cNvSpPr>
          <p:nvPr>
            <p:ph type="sldNum" sz="quarter" idx="12"/>
          </p:nvPr>
        </p:nvSpPr>
        <p:spPr/>
        <p:txBody>
          <a:bodyPr/>
          <a:lstStyle/>
          <a:p>
            <a:fld id="{C561A1FA-AF8D-40D5-924F-60D3B98E3498}" type="slidenum">
              <a:rPr lang="en-US" smtClean="0"/>
              <a:t>6</a:t>
            </a:fld>
            <a:endParaRPr lang="en-US" dirty="0"/>
          </a:p>
        </p:txBody>
      </p:sp>
      <p:sp>
        <p:nvSpPr>
          <p:cNvPr id="6" name="Rectangle 5">
            <a:extLst>
              <a:ext uri="{FF2B5EF4-FFF2-40B4-BE49-F238E27FC236}">
                <a16:creationId xmlns:a16="http://schemas.microsoft.com/office/drawing/2014/main" id="{BB8FF60E-F79F-497A-B25E-8D07B7464ED4}"/>
              </a:ext>
            </a:extLst>
          </p:cNvPr>
          <p:cNvSpPr/>
          <p:nvPr/>
        </p:nvSpPr>
        <p:spPr>
          <a:xfrm>
            <a:off x="838199" y="2282825"/>
            <a:ext cx="6429375" cy="403187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spAutoFit/>
          </a:bodyPr>
          <a:lstStyle/>
          <a:p>
            <a:pPr marL="228600" indent="-228600">
              <a:spcBef>
                <a:spcPts val="600"/>
              </a:spcBef>
              <a:spcAft>
                <a:spcPts val="6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The concept is most relevant in the United Kingdom and the United States, where historically there was a distinction drawn between pure investment banks and commercial banks. In the US, this was a result of the </a:t>
            </a:r>
            <a:r>
              <a:rPr lang="en-US" sz="2000" b="1" dirty="0">
                <a:solidFill>
                  <a:schemeClr val="tx1"/>
                </a:solidFill>
                <a:latin typeface="Arial" panose="020B0604020202020204" pitchFamily="34" charset="0"/>
                <a:cs typeface="Arial" panose="020B0604020202020204" pitchFamily="34" charset="0"/>
              </a:rPr>
              <a:t>Glass-Steagall Act of 1933</a:t>
            </a:r>
            <a:r>
              <a:rPr lang="en-US" sz="2000" dirty="0">
                <a:solidFill>
                  <a:schemeClr val="tx1"/>
                </a:solidFill>
                <a:latin typeface="Arial" panose="020B0604020202020204" pitchFamily="34" charset="0"/>
                <a:cs typeface="Arial" panose="020B0604020202020204" pitchFamily="34" charset="0"/>
              </a:rPr>
              <a:t>.</a:t>
            </a:r>
          </a:p>
          <a:p>
            <a:pPr marL="228600" indent="-228600">
              <a:spcBef>
                <a:spcPts val="600"/>
              </a:spcBef>
              <a:spcAft>
                <a:spcPts val="6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 both countries, however, the regulatory barrier to the combination of investment banks and commercial banks has largely been removed, and a number of universal banks have emerged in both jurisdictions. However, at least until the global financial crisis of 2008, there remained a number of large, pure investment banks.</a:t>
            </a:r>
          </a:p>
        </p:txBody>
      </p:sp>
      <p:sp>
        <p:nvSpPr>
          <p:cNvPr id="8" name="Rectangle 7">
            <a:extLst>
              <a:ext uri="{FF2B5EF4-FFF2-40B4-BE49-F238E27FC236}">
                <a16:creationId xmlns:a16="http://schemas.microsoft.com/office/drawing/2014/main" id="{3FA9CFB2-F49C-458C-A762-5034903CBBB1}"/>
              </a:ext>
            </a:extLst>
          </p:cNvPr>
          <p:cNvSpPr/>
          <p:nvPr/>
        </p:nvSpPr>
        <p:spPr>
          <a:xfrm>
            <a:off x="838200" y="1825625"/>
            <a:ext cx="6429374"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Banking History</a:t>
            </a:r>
            <a:endParaRPr lang="en-HK" sz="2000" b="1"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8EDEEF3-6100-4B45-AF31-EDE8E605883D}"/>
              </a:ext>
            </a:extLst>
          </p:cNvPr>
          <p:cNvSpPr/>
          <p:nvPr/>
        </p:nvSpPr>
        <p:spPr>
          <a:xfrm>
            <a:off x="7267573" y="2282825"/>
            <a:ext cx="4086227" cy="4031873"/>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rtlCol="0" anchor="t">
            <a:noAutofit/>
          </a:bodyPr>
          <a:lstStyle/>
          <a:p>
            <a:pPr marL="228600" indent="-228600">
              <a:spcBef>
                <a:spcPts val="600"/>
              </a:spcBef>
              <a:spcAft>
                <a:spcPts val="600"/>
              </a:spcAft>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Glass-Steagall Act of 1933: Prohibited commercial banks from engaging in corporate securities offering</a:t>
            </a:r>
          </a:p>
          <a:p>
            <a:pPr marL="228600" indent="-228600">
              <a:spcBef>
                <a:spcPts val="600"/>
              </a:spcBef>
              <a:spcAft>
                <a:spcPts val="600"/>
              </a:spcAft>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Securities Exchange Act of 1934: Established the Securities &amp; Exchange Commission (SEC)</a:t>
            </a:r>
          </a:p>
          <a:p>
            <a:pPr marL="228600" indent="-228600">
              <a:spcBef>
                <a:spcPts val="600"/>
              </a:spcBef>
              <a:spcAft>
                <a:spcPts val="600"/>
              </a:spcAft>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Gramm-Leach-Bliley Act of 1999: Repealed Glass-Steagall Act of 1933</a:t>
            </a:r>
          </a:p>
        </p:txBody>
      </p:sp>
      <p:sp>
        <p:nvSpPr>
          <p:cNvPr id="18" name="Rectangle 17">
            <a:extLst>
              <a:ext uri="{FF2B5EF4-FFF2-40B4-BE49-F238E27FC236}">
                <a16:creationId xmlns:a16="http://schemas.microsoft.com/office/drawing/2014/main" id="{8D666A9D-90AD-4DA0-9C54-82F29A84CB9D}"/>
              </a:ext>
            </a:extLst>
          </p:cNvPr>
          <p:cNvSpPr/>
          <p:nvPr/>
        </p:nvSpPr>
        <p:spPr>
          <a:xfrm>
            <a:off x="7267574" y="1825625"/>
            <a:ext cx="4086226"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Regulations</a:t>
            </a:r>
            <a:endParaRPr lang="en-HK"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71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BC84B-8DB0-4F5C-9192-FADEEB6B2114}"/>
              </a:ext>
            </a:extLst>
          </p:cNvPr>
          <p:cNvPicPr>
            <a:picLocks noChangeAspect="1"/>
          </p:cNvPicPr>
          <p:nvPr/>
        </p:nvPicPr>
        <p:blipFill>
          <a:blip r:embed="rId3"/>
          <a:stretch>
            <a:fillRect/>
          </a:stretch>
        </p:blipFill>
        <p:spPr>
          <a:xfrm>
            <a:off x="1339115" y="743393"/>
            <a:ext cx="2011680" cy="2011680"/>
          </a:xfrm>
          <a:prstGeom prst="ellipse">
            <a:avLst/>
          </a:prstGeom>
          <a:ln>
            <a:solidFill>
              <a:schemeClr val="bg1">
                <a:lumMod val="50000"/>
              </a:schemeClr>
            </a:solidFill>
          </a:ln>
        </p:spPr>
      </p:pic>
      <p:sp>
        <p:nvSpPr>
          <p:cNvPr id="4" name="Slide Number Placeholder 3">
            <a:extLst>
              <a:ext uri="{FF2B5EF4-FFF2-40B4-BE49-F238E27FC236}">
                <a16:creationId xmlns:a16="http://schemas.microsoft.com/office/drawing/2014/main" id="{B3489681-E6A1-45DC-BD49-D2232F3091B5}"/>
              </a:ext>
            </a:extLst>
          </p:cNvPr>
          <p:cNvSpPr>
            <a:spLocks noGrp="1"/>
          </p:cNvSpPr>
          <p:nvPr>
            <p:ph type="sldNum" sz="quarter" idx="12"/>
          </p:nvPr>
        </p:nvSpPr>
        <p:spPr>
          <a:xfrm>
            <a:off x="4724400" y="6492875"/>
            <a:ext cx="2743200" cy="365125"/>
          </a:xfrm>
        </p:spPr>
        <p:txBody>
          <a:bodyPr/>
          <a:lstStyle/>
          <a:p>
            <a:fld id="{C561A1FA-AF8D-40D5-924F-60D3B98E3498}" type="slidenum">
              <a:rPr lang="en-US" smtClean="0"/>
              <a:t>7</a:t>
            </a:fld>
            <a:endParaRPr lang="en-US" dirty="0"/>
          </a:p>
        </p:txBody>
      </p:sp>
      <p:sp>
        <p:nvSpPr>
          <p:cNvPr id="5" name="TextBox 4">
            <a:extLst>
              <a:ext uri="{FF2B5EF4-FFF2-40B4-BE49-F238E27FC236}">
                <a16:creationId xmlns:a16="http://schemas.microsoft.com/office/drawing/2014/main" id="{A53F132C-9464-4B1F-B48A-671C9DF55F2A}"/>
              </a:ext>
            </a:extLst>
          </p:cNvPr>
          <p:cNvSpPr txBox="1"/>
          <p:nvPr/>
        </p:nvSpPr>
        <p:spPr>
          <a:xfrm>
            <a:off x="4343400" y="743393"/>
            <a:ext cx="7425813" cy="5378845"/>
          </a:xfrm>
          <a:prstGeom prst="rect">
            <a:avLst/>
          </a:prstGeom>
          <a:noFill/>
        </p:spPr>
        <p:txBody>
          <a:bodyPr wrap="square" lIns="0" rIns="0" rtlCol="0">
            <a:spAutoFit/>
          </a:bodyPr>
          <a:lstStyle/>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Dr Jeffrey Hui, a seasoned educationalist and strategist, is currently serving as Managing Director of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InnoSights</a:t>
            </a:r>
            <a:r>
              <a:rPr lang="en-US" altLang="zh-CN" sz="1200" dirty="0">
                <a:latin typeface="Arial" panose="020B0604020202020204" pitchFamily="34" charset="0"/>
                <a:ea typeface="Microsoft YaHei" panose="020B0503020204020204" pitchFamily="34" charset="-122"/>
                <a:cs typeface="Arial" panose="020B0604020202020204" pitchFamily="34" charset="0"/>
              </a:rPr>
              <a:t>, Founder and Principal of Dr. Phoenix Global Education Group, Producer-in-Chief (Education) and Host of Metro Broadcast Corporation,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Honourary</a:t>
            </a:r>
            <a:r>
              <a:rPr lang="en-US" altLang="zh-CN" sz="1200" dirty="0">
                <a:latin typeface="Arial" panose="020B0604020202020204" pitchFamily="34" charset="0"/>
                <a:ea typeface="Microsoft YaHei" panose="020B0503020204020204" pitchFamily="34" charset="-122"/>
                <a:cs typeface="Arial" panose="020B0604020202020204" pitchFamily="34" charset="0"/>
              </a:rPr>
              <a:t> Advisor and Former Chairperson of Hong Kong Institute of Marketing as well as Founding Chairperson of Phoenix Intellectuals Foundation.</a:t>
            </a:r>
          </a:p>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As a well-rounded marketing and management professional, Jeffrey served at various top-notch business, media and educational organizations, including Procter &amp; Gamble (P&amp;G), Cathy Pacific Airways (CX), Television Broadcasts Limited (TVB), Radio Television Hong Kong (RTHK) and King’s Glory Education (KGE). Being a scholar-of-practice, Jeffrey has keen interest in the research of management theories and practices. Since 2002, he has been conducting extensive face-to-face interviews of over 1,000 reputed CEOs, scholars, business and community leaders from a wide range of fields in Hong Kong and The Greater China.</a:t>
            </a:r>
          </a:p>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As a veteran educator, Jeffrey has been the faculty at a number of tertiary institutions, including The Chinese University of Hong Kong, The Polytechnic University of Hong Kong, The Chinese University of Hong Kong (Shenzhen) and The Hang Seng University of Hong Kong. Delivering an outstanding level of teaching and training, Jeffrey was elected as “The Best Lecturer of the Year” (ranked 1st among 104 university lecturers) in 2009 and achieved full score of 6.00/6.00 for his teaching evaluation in 2018.</a:t>
            </a:r>
          </a:p>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As a passionate education expert, Jeffrey has also been serving in multiple education advisory roles for various universities and governmental bodies, including Academic Advisor, The Chinese University of Hong Kong (CUHK) and Hong Kong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Shue</a:t>
            </a:r>
            <a:r>
              <a:rPr lang="en-US" altLang="zh-CN" sz="1200" dirty="0">
                <a:latin typeface="Arial" panose="020B0604020202020204" pitchFamily="34" charset="0"/>
                <a:ea typeface="Microsoft YaHei" panose="020B0503020204020204" pitchFamily="34" charset="-122"/>
                <a:cs typeface="Arial" panose="020B0604020202020204" pitchFamily="34" charset="0"/>
              </a:rPr>
              <a:t> Yan University (HKSYU); External Examiner, The Polytechnic University of Hong Kong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PolyU</a:t>
            </a:r>
            <a:r>
              <a:rPr lang="en-US" altLang="zh-CN" sz="1200" dirty="0">
                <a:latin typeface="Arial" panose="020B0604020202020204" pitchFamily="34" charset="0"/>
                <a:ea typeface="Microsoft YaHei" panose="020B0503020204020204" pitchFamily="34" charset="-122"/>
                <a:cs typeface="Arial" panose="020B0604020202020204" pitchFamily="34" charset="0"/>
              </a:rPr>
              <a:t>); Appointed Specialist (Education, Business and Management), The Hong Kong Council for Accreditation of Academic &amp; Vocational Qualifications (HKCAAVQ), Hong Kong SAR Government; Adjunct Professor in Marketing, Guangdong Food and Drug Vocational College, etc.</a:t>
            </a:r>
          </a:p>
        </p:txBody>
      </p:sp>
      <p:sp>
        <p:nvSpPr>
          <p:cNvPr id="10" name="TextBox 9">
            <a:extLst>
              <a:ext uri="{FF2B5EF4-FFF2-40B4-BE49-F238E27FC236}">
                <a16:creationId xmlns:a16="http://schemas.microsoft.com/office/drawing/2014/main" id="{2A9D0F9C-991E-40E1-A9E1-341D6A0D5F55}"/>
              </a:ext>
            </a:extLst>
          </p:cNvPr>
          <p:cNvSpPr txBox="1"/>
          <p:nvPr/>
        </p:nvSpPr>
        <p:spPr>
          <a:xfrm>
            <a:off x="822837" y="2897782"/>
            <a:ext cx="3044236" cy="2646878"/>
          </a:xfrm>
          <a:prstGeom prst="rect">
            <a:avLst/>
          </a:prstGeom>
          <a:noFill/>
        </p:spPr>
        <p:txBody>
          <a:bodyPr wrap="square" lIns="0" rIns="0" rtlCol="0">
            <a:spAutoFit/>
          </a:bodyPr>
          <a:lstStyle/>
          <a:p>
            <a:pPr algn="ctr">
              <a:spcBef>
                <a:spcPts val="300"/>
              </a:spcBef>
              <a:spcAft>
                <a:spcPts val="300"/>
              </a:spcAft>
            </a:pPr>
            <a:r>
              <a:rPr lang="en-US" sz="1600" b="1" dirty="0">
                <a:latin typeface="Arial" panose="020B0604020202020204" pitchFamily="34" charset="0"/>
                <a:cs typeface="Arial" panose="020B0604020202020204" pitchFamily="34" charset="0"/>
              </a:rPr>
              <a:t>Dr. Jeffrey Hui (</a:t>
            </a:r>
            <a:r>
              <a:rPr lang="zh-CN" altLang="en-US" sz="1600" b="1" dirty="0">
                <a:latin typeface="Arial" panose="020B0604020202020204" pitchFamily="34" charset="0"/>
                <a:cs typeface="Arial" panose="020B0604020202020204" pitchFamily="34" charset="0"/>
              </a:rPr>
              <a:t>凌羽一博士</a:t>
            </a:r>
            <a:r>
              <a:rPr lang="en-US" altLang="zh-CN" sz="1600" b="1" dirty="0">
                <a:latin typeface="Arial" panose="020B0604020202020204" pitchFamily="34" charset="0"/>
                <a:cs typeface="Arial" panose="020B0604020202020204" pitchFamily="34" charset="0"/>
              </a:rPr>
              <a:t>)</a:t>
            </a:r>
          </a:p>
          <a:p>
            <a:pPr algn="ctr">
              <a:spcBef>
                <a:spcPts val="300"/>
              </a:spcBef>
              <a:spcAft>
                <a:spcPts val="300"/>
              </a:spcAft>
            </a:pPr>
            <a:r>
              <a:rPr lang="en-US" sz="1400" dirty="0">
                <a:latin typeface="Arial" panose="020B0604020202020204" pitchFamily="34" charset="0"/>
                <a:cs typeface="Arial" panose="020B0604020202020204" pitchFamily="34" charset="0"/>
              </a:rPr>
              <a:t>Managing Director, </a:t>
            </a:r>
            <a:r>
              <a:rPr lang="en-US" sz="1400" dirty="0" err="1">
                <a:latin typeface="Arial" panose="020B0604020202020204" pitchFamily="34" charset="0"/>
                <a:cs typeface="Arial" panose="020B0604020202020204" pitchFamily="34" charset="0"/>
              </a:rPr>
              <a:t>InnoSightsFounder</a:t>
            </a:r>
            <a:r>
              <a:rPr lang="en-US" sz="1400" dirty="0">
                <a:latin typeface="Arial" panose="020B0604020202020204" pitchFamily="34" charset="0"/>
                <a:cs typeface="Arial" panose="020B0604020202020204" pitchFamily="34" charset="0"/>
              </a:rPr>
              <a:t> and Principal, Dr. Phoenix Global Education </a:t>
            </a:r>
            <a:r>
              <a:rPr lang="en-US" sz="1400" dirty="0" err="1">
                <a:latin typeface="Arial" panose="020B0604020202020204" pitchFamily="34" charset="0"/>
                <a:cs typeface="Arial" panose="020B0604020202020204" pitchFamily="34" charset="0"/>
              </a:rPr>
              <a:t>GroupProducer</a:t>
            </a:r>
            <a:r>
              <a:rPr lang="en-US" sz="1400" dirty="0">
                <a:latin typeface="Arial" panose="020B0604020202020204" pitchFamily="34" charset="0"/>
                <a:cs typeface="Arial" panose="020B0604020202020204" pitchFamily="34" charset="0"/>
              </a:rPr>
              <a:t>-in-Chief (Education) Founding Chairperson, Phoenix Intellectuals Foundation</a:t>
            </a:r>
          </a:p>
          <a:p>
            <a:pPr algn="ctr">
              <a:spcBef>
                <a:spcPts val="300"/>
              </a:spcBef>
              <a:spcAft>
                <a:spcPts val="300"/>
              </a:spcAft>
            </a:pPr>
            <a:r>
              <a:rPr lang="en-US" sz="1400" dirty="0">
                <a:latin typeface="Arial" panose="020B0604020202020204" pitchFamily="34" charset="0"/>
                <a:cs typeface="Arial" panose="020B0604020202020204" pitchFamily="34" charset="0"/>
              </a:rPr>
              <a:t>EdD (Bristol), </a:t>
            </a:r>
            <a:r>
              <a:rPr lang="en-US" sz="1400" dirty="0" err="1">
                <a:latin typeface="Arial" panose="020B0604020202020204" pitchFamily="34" charset="0"/>
                <a:cs typeface="Arial" panose="020B0604020202020204" pitchFamily="34" charset="0"/>
              </a:rPr>
              <a:t>MSt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Cand</a:t>
            </a:r>
            <a:r>
              <a:rPr lang="en-US" sz="1400" dirty="0">
                <a:latin typeface="Arial" panose="020B0604020202020204" pitchFamily="34" charset="0"/>
                <a:cs typeface="Arial" panose="020B0604020202020204" pitchFamily="34" charset="0"/>
              </a:rPr>
              <a:t>) (Cambridge), EMBA (CUHK), MA (HKU), BBA (Hons) (CUHK), Beta Gamma Sigma (Life), SHKIM (Life), </a:t>
            </a:r>
            <a:r>
              <a:rPr lang="en-US" sz="1400" dirty="0" err="1">
                <a:latin typeface="Arial" panose="020B0604020202020204" pitchFamily="34" charset="0"/>
                <a:cs typeface="Arial" panose="020B0604020202020204" pitchFamily="34" charset="0"/>
              </a:rPr>
              <a:t>ProM</a:t>
            </a:r>
            <a:r>
              <a:rPr lang="en-US" sz="1400" dirty="0">
                <a:latin typeface="Arial" panose="020B0604020202020204" pitchFamily="34" charset="0"/>
                <a:cs typeface="Arial" panose="020B0604020202020204" pitchFamily="34" charset="0"/>
              </a:rPr>
              <a:t>, FIMS, DTM, CNLPT, CNLPMP</a:t>
            </a:r>
          </a:p>
        </p:txBody>
      </p:sp>
    </p:spTree>
    <p:extLst>
      <p:ext uri="{BB962C8B-B14F-4D97-AF65-F5344CB8AC3E}">
        <p14:creationId xmlns:p14="http://schemas.microsoft.com/office/powerpoint/2010/main" val="142608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DBC84B-8DB0-4F5C-9192-FADEEB6B2114}"/>
              </a:ext>
            </a:extLst>
          </p:cNvPr>
          <p:cNvPicPr>
            <a:picLocks noChangeAspect="1"/>
          </p:cNvPicPr>
          <p:nvPr/>
        </p:nvPicPr>
        <p:blipFill>
          <a:blip r:embed="rId3"/>
          <a:stretch>
            <a:fillRect/>
          </a:stretch>
        </p:blipFill>
        <p:spPr>
          <a:xfrm>
            <a:off x="1339115" y="743393"/>
            <a:ext cx="2011680" cy="2011680"/>
          </a:xfrm>
          <a:prstGeom prst="ellipse">
            <a:avLst/>
          </a:prstGeom>
          <a:ln>
            <a:solidFill>
              <a:schemeClr val="bg1">
                <a:lumMod val="50000"/>
              </a:schemeClr>
            </a:solidFill>
          </a:ln>
        </p:spPr>
      </p:pic>
      <p:sp>
        <p:nvSpPr>
          <p:cNvPr id="4" name="Slide Number Placeholder 3">
            <a:extLst>
              <a:ext uri="{FF2B5EF4-FFF2-40B4-BE49-F238E27FC236}">
                <a16:creationId xmlns:a16="http://schemas.microsoft.com/office/drawing/2014/main" id="{B3489681-E6A1-45DC-BD49-D2232F3091B5}"/>
              </a:ext>
            </a:extLst>
          </p:cNvPr>
          <p:cNvSpPr>
            <a:spLocks noGrp="1"/>
          </p:cNvSpPr>
          <p:nvPr>
            <p:ph type="sldNum" sz="quarter" idx="12"/>
          </p:nvPr>
        </p:nvSpPr>
        <p:spPr>
          <a:xfrm>
            <a:off x="4724400" y="6492875"/>
            <a:ext cx="2743200" cy="365125"/>
          </a:xfrm>
        </p:spPr>
        <p:txBody>
          <a:bodyPr/>
          <a:lstStyle/>
          <a:p>
            <a:fld id="{C561A1FA-AF8D-40D5-924F-60D3B98E3498}" type="slidenum">
              <a:rPr lang="en-US" smtClean="0"/>
              <a:t>8</a:t>
            </a:fld>
            <a:endParaRPr lang="en-US" dirty="0"/>
          </a:p>
        </p:txBody>
      </p:sp>
      <p:sp>
        <p:nvSpPr>
          <p:cNvPr id="5" name="TextBox 4">
            <a:extLst>
              <a:ext uri="{FF2B5EF4-FFF2-40B4-BE49-F238E27FC236}">
                <a16:creationId xmlns:a16="http://schemas.microsoft.com/office/drawing/2014/main" id="{A53F132C-9464-4B1F-B48A-671C9DF55F2A}"/>
              </a:ext>
            </a:extLst>
          </p:cNvPr>
          <p:cNvSpPr txBox="1"/>
          <p:nvPr/>
        </p:nvSpPr>
        <p:spPr>
          <a:xfrm>
            <a:off x="4343400" y="743393"/>
            <a:ext cx="7425813" cy="4840236"/>
          </a:xfrm>
          <a:prstGeom prst="rect">
            <a:avLst/>
          </a:prstGeom>
          <a:noFill/>
        </p:spPr>
        <p:txBody>
          <a:bodyPr wrap="square" lIns="0" rIns="0" rtlCol="0">
            <a:spAutoFit/>
          </a:bodyPr>
          <a:lstStyle/>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As an experienced education strategist, Jeffrey has been helping hundreds of students in college applications. Numerous students, mentees and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coachees</a:t>
            </a:r>
            <a:r>
              <a:rPr lang="en-US" altLang="zh-CN" sz="1200" dirty="0">
                <a:latin typeface="Arial" panose="020B0604020202020204" pitchFamily="34" charset="0"/>
                <a:ea typeface="Microsoft YaHei" panose="020B0503020204020204" pitchFamily="34" charset="-122"/>
                <a:cs typeface="Arial" panose="020B0604020202020204" pitchFamily="34" charset="0"/>
              </a:rPr>
              <a:t> of Jeffrey have successfully obtained offers for bachelor, masters and doctoral studies in a vast mix of world-class universities, including: University of Cambridge, University of Oxford, Harvard University, Yale University, Stanford University, Massachusetts Institute of Technology, Columbia University, University of California at Berkeley, University of Los Angeles, London School of Economics and Political Science, Imperial College London, University College London, etc.</a:t>
            </a:r>
          </a:p>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Jeffrey’s coaching does not only confine to college applications, but also extended to career developments. Hundreds of Jeffrey students, mentees and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coachees</a:t>
            </a:r>
            <a:r>
              <a:rPr lang="en-US" altLang="zh-CN" sz="1200" dirty="0">
                <a:latin typeface="Arial" panose="020B0604020202020204" pitchFamily="34" charset="0"/>
                <a:ea typeface="Microsoft YaHei" panose="020B0503020204020204" pitchFamily="34" charset="-122"/>
                <a:cs typeface="Arial" panose="020B0604020202020204" pitchFamily="34" charset="0"/>
              </a:rPr>
              <a:t> have been hired by Fortune 500 and other renowned corporations, e.g. McKinsey &amp; Co., BCG, Bain, Google, Tencent, UBER, Goldman Sachs, UBS, HSBC, Standard Chartered, Citibank, Value Partners, PwC, Deloitte, Ernst and Young, KPMG, P&amp;G,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L’Oreal</a:t>
            </a:r>
            <a:r>
              <a:rPr lang="en-US" altLang="zh-CN" sz="1200" dirty="0">
                <a:latin typeface="Arial" panose="020B0604020202020204" pitchFamily="34" charset="0"/>
                <a:ea typeface="Microsoft YaHei" panose="020B0503020204020204" pitchFamily="34" charset="-122"/>
                <a:cs typeface="Arial" panose="020B0604020202020204" pitchFamily="34" charset="0"/>
              </a:rPr>
              <a:t>, Unilever, Nestlé, Estee Lauder, Coca Cola, Johnson &amp; Johnson, Pfizer, AstraZeneca, Cathay Pacific, Swire Properties,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etc</a:t>
            </a:r>
            <a:r>
              <a:rPr lang="en-US" altLang="zh-CN" sz="1200" dirty="0">
                <a:latin typeface="Arial" panose="020B0604020202020204" pitchFamily="34" charset="0"/>
                <a:ea typeface="Microsoft YaHei" panose="020B0503020204020204" pitchFamily="34" charset="-122"/>
                <a:cs typeface="Arial" panose="020B0604020202020204" pitchFamily="34" charset="0"/>
              </a:rPr>
              <a:t> Jeffrey has also authored and co-authored several top-selling books on branding, marketing, strategies and management, including:《</a:t>
            </a:r>
            <a:r>
              <a:rPr lang="zh-CN" altLang="en-US" sz="1200" dirty="0">
                <a:latin typeface="Arial" panose="020B0604020202020204" pitchFamily="34" charset="0"/>
                <a:ea typeface="Microsoft YaHei" panose="020B0503020204020204" pitchFamily="34" charset="-122"/>
                <a:cs typeface="Arial" panose="020B0604020202020204" pitchFamily="34" charset="0"/>
              </a:rPr>
              <a:t>贏銷策略──打造品牌必讀</a:t>
            </a:r>
            <a:r>
              <a:rPr lang="en-US" altLang="zh-CN" sz="1200" dirty="0">
                <a:latin typeface="Arial" panose="020B0604020202020204" pitchFamily="34" charset="0"/>
                <a:ea typeface="Microsoft YaHei" panose="020B0503020204020204" pitchFamily="34" charset="-122"/>
                <a:cs typeface="Arial" panose="020B0604020202020204" pitchFamily="34" charset="0"/>
              </a:rPr>
              <a:t>50</a:t>
            </a:r>
            <a:r>
              <a:rPr lang="zh-CN" altLang="en-US" sz="1200" dirty="0">
                <a:latin typeface="Arial" panose="020B0604020202020204" pitchFamily="34" charset="0"/>
                <a:ea typeface="Microsoft YaHei" panose="020B0503020204020204" pitchFamily="34" charset="-122"/>
                <a:cs typeface="Arial" panose="020B0604020202020204" pitchFamily="34" charset="0"/>
              </a:rPr>
              <a:t>例</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商識滿天下──香港商管翹楚</a:t>
            </a:r>
            <a:r>
              <a:rPr lang="en-US" altLang="zh-CN" sz="1200" dirty="0">
                <a:latin typeface="Arial" panose="020B0604020202020204" pitchFamily="34" charset="0"/>
                <a:ea typeface="Microsoft YaHei" panose="020B0503020204020204" pitchFamily="34" charset="-122"/>
                <a:cs typeface="Arial" panose="020B0604020202020204" pitchFamily="34" charset="0"/>
              </a:rPr>
              <a:t>30</a:t>
            </a:r>
            <a:r>
              <a:rPr lang="zh-CN" altLang="en-US" sz="1200" dirty="0">
                <a:latin typeface="Arial" panose="020B0604020202020204" pitchFamily="34" charset="0"/>
                <a:ea typeface="Microsoft YaHei" panose="020B0503020204020204" pitchFamily="34" charset="-122"/>
                <a:cs typeface="Arial" panose="020B0604020202020204" pitchFamily="34" charset="0"/>
              </a:rPr>
              <a:t>訪</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讓品牌「飛」</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策略社交媒體、網絡營銷實戰秘笈</a:t>
            </a:r>
            <a:r>
              <a:rPr lang="en-US" altLang="zh-CN" sz="1200" dirty="0">
                <a:latin typeface="Arial" panose="020B0604020202020204" pitchFamily="34" charset="0"/>
                <a:ea typeface="Microsoft YaHei" panose="020B0503020204020204" pitchFamily="34" charset="-122"/>
                <a:cs typeface="Arial" panose="020B0604020202020204" pitchFamily="34" charset="0"/>
              </a:rPr>
              <a:t>》* </a:t>
            </a:r>
            <a:r>
              <a:rPr lang="zh-CN" altLang="en-US" sz="1200" dirty="0">
                <a:latin typeface="Arial" panose="020B0604020202020204" pitchFamily="34" charset="0"/>
                <a:ea typeface="Microsoft YaHei" panose="020B0503020204020204" pitchFamily="34" charset="-122"/>
                <a:cs typeface="Arial" panose="020B0604020202020204" pitchFamily="34" charset="0"/>
              </a:rPr>
              <a:t>，</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r>
              <a:rPr lang="zh-CN" altLang="en-US" sz="1200" dirty="0">
                <a:latin typeface="Arial" panose="020B0604020202020204" pitchFamily="34" charset="0"/>
                <a:ea typeface="Microsoft YaHei" panose="020B0503020204020204" pitchFamily="34" charset="-122"/>
                <a:cs typeface="Arial" panose="020B0604020202020204" pitchFamily="34" charset="0"/>
              </a:rPr>
              <a:t>品牌超連結──十大</a:t>
            </a:r>
            <a:r>
              <a:rPr lang="en-US" altLang="zh-CN" sz="1200" dirty="0">
                <a:latin typeface="Arial" panose="020B0604020202020204" pitchFamily="34" charset="0"/>
                <a:ea typeface="Microsoft YaHei" panose="020B0503020204020204" pitchFamily="34" charset="-122"/>
                <a:cs typeface="Arial" panose="020B0604020202020204" pitchFamily="34" charset="0"/>
              </a:rPr>
              <a:t>Marketers</a:t>
            </a:r>
            <a:r>
              <a:rPr lang="zh-CN" altLang="en-US" sz="1200" dirty="0">
                <a:latin typeface="Arial" panose="020B0604020202020204" pitchFamily="34" charset="0"/>
                <a:ea typeface="Microsoft YaHei" panose="020B0503020204020204" pitchFamily="34" charset="-122"/>
                <a:cs typeface="Arial" panose="020B0604020202020204" pitchFamily="34" charset="0"/>
              </a:rPr>
              <a:t>成功實學</a:t>
            </a:r>
            <a:r>
              <a:rPr lang="en-US" altLang="zh-CN" sz="1200" dirty="0">
                <a:latin typeface="Arial" panose="020B0604020202020204" pitchFamily="34" charset="0"/>
                <a:ea typeface="Microsoft YaHei" panose="020B0503020204020204" pitchFamily="34" charset="-122"/>
                <a:cs typeface="Arial" panose="020B0604020202020204" pitchFamily="34" charset="0"/>
              </a:rPr>
              <a:t>》* and 《</a:t>
            </a:r>
            <a:r>
              <a:rPr lang="zh-CN" altLang="en-US" sz="1200" dirty="0">
                <a:latin typeface="Arial" panose="020B0604020202020204" pitchFamily="34" charset="0"/>
                <a:ea typeface="Microsoft YaHei" panose="020B0503020204020204" pitchFamily="34" charset="-122"/>
                <a:cs typeface="Arial" panose="020B0604020202020204" pitchFamily="34" charset="0"/>
              </a:rPr>
              <a:t>贏銷</a:t>
            </a:r>
            <a:r>
              <a:rPr lang="en-US" altLang="zh-CN" sz="1200" dirty="0">
                <a:latin typeface="Arial" panose="020B0604020202020204" pitchFamily="34" charset="0"/>
                <a:ea typeface="Microsoft YaHei" panose="020B0503020204020204" pitchFamily="34" charset="-122"/>
                <a:cs typeface="Arial" panose="020B0604020202020204" pitchFamily="34" charset="0"/>
              </a:rPr>
              <a:t>0</a:t>
            </a:r>
            <a:r>
              <a:rPr lang="zh-CN" altLang="en-US" sz="1200" dirty="0">
                <a:latin typeface="Arial" panose="020B0604020202020204" pitchFamily="34" charset="0"/>
                <a:ea typeface="Microsoft YaHei" panose="020B0503020204020204" pitchFamily="34" charset="-122"/>
                <a:cs typeface="Arial" panose="020B0604020202020204" pitchFamily="34" charset="0"/>
              </a:rPr>
              <a:t>與</a:t>
            </a:r>
            <a:r>
              <a:rPr lang="en-US" altLang="zh-CN" sz="1200" dirty="0">
                <a:latin typeface="Arial" panose="020B0604020202020204" pitchFamily="34" charset="0"/>
                <a:ea typeface="Microsoft YaHei" panose="020B0503020204020204" pitchFamily="34" charset="-122"/>
                <a:cs typeface="Arial" panose="020B0604020202020204" pitchFamily="34" charset="0"/>
              </a:rPr>
              <a:t>1》* (*NO. 1 Finance and Business Category Bestseller at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Eslite</a:t>
            </a:r>
            <a:r>
              <a:rPr lang="zh-CN" altLang="en-US" sz="1200" dirty="0">
                <a:latin typeface="Arial" panose="020B0604020202020204" pitchFamily="34" charset="0"/>
                <a:ea typeface="Microsoft YaHei" panose="020B0503020204020204" pitchFamily="34" charset="-122"/>
                <a:cs typeface="Arial" panose="020B0604020202020204" pitchFamily="34" charset="0"/>
              </a:rPr>
              <a:t>誠品書店</a:t>
            </a:r>
            <a:r>
              <a:rPr lang="en-US" altLang="zh-CN" sz="1200" dirty="0">
                <a:latin typeface="Arial" panose="020B0604020202020204" pitchFamily="34" charset="0"/>
                <a:ea typeface="Microsoft YaHei" panose="020B0503020204020204" pitchFamily="34" charset="-122"/>
                <a:cs typeface="Arial" panose="020B0604020202020204" pitchFamily="34" charset="0"/>
              </a:rPr>
              <a:t>).</a:t>
            </a:r>
          </a:p>
          <a:p>
            <a:pPr marL="285750" indent="-285750">
              <a:lnSpc>
                <a:spcPct val="125000"/>
              </a:lnSpc>
              <a:spcBef>
                <a:spcPts val="300"/>
              </a:spcBef>
              <a:spcAft>
                <a:spcPts val="300"/>
              </a:spcAft>
              <a:buFont typeface="Arial" panose="020B0604020202020204" pitchFamily="34" charset="0"/>
              <a:buChar char="•"/>
            </a:pPr>
            <a:r>
              <a:rPr lang="en-US" altLang="zh-CN" sz="1200" dirty="0">
                <a:latin typeface="Arial" panose="020B0604020202020204" pitchFamily="34" charset="0"/>
                <a:ea typeface="Microsoft YaHei" panose="020B0503020204020204" pitchFamily="34" charset="-122"/>
                <a:cs typeface="Arial" panose="020B0604020202020204" pitchFamily="34" charset="0"/>
              </a:rPr>
              <a:t>In appreciation to his in contributions and achievements in education and social services, Jeffrey was granted “The 3rd Global Chinese Outstanding Youth Award”, “The 6th Young Leaders Award” as well as “The 4th Youth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DreamMakers</a:t>
            </a:r>
            <a:r>
              <a:rPr lang="en-US" altLang="zh-CN" sz="1200" dirty="0">
                <a:latin typeface="Arial" panose="020B0604020202020204" pitchFamily="34" charset="0"/>
                <a:ea typeface="Microsoft YaHei" panose="020B0503020204020204" pitchFamily="34" charset="-122"/>
                <a:cs typeface="Arial" panose="020B0604020202020204" pitchFamily="34" charset="0"/>
              </a:rPr>
              <a:t> Award”.</a:t>
            </a:r>
          </a:p>
        </p:txBody>
      </p:sp>
      <p:sp>
        <p:nvSpPr>
          <p:cNvPr id="10" name="TextBox 9">
            <a:extLst>
              <a:ext uri="{FF2B5EF4-FFF2-40B4-BE49-F238E27FC236}">
                <a16:creationId xmlns:a16="http://schemas.microsoft.com/office/drawing/2014/main" id="{2A9D0F9C-991E-40E1-A9E1-341D6A0D5F55}"/>
              </a:ext>
            </a:extLst>
          </p:cNvPr>
          <p:cNvSpPr txBox="1"/>
          <p:nvPr/>
        </p:nvSpPr>
        <p:spPr>
          <a:xfrm>
            <a:off x="822837" y="2897782"/>
            <a:ext cx="3044236" cy="2646878"/>
          </a:xfrm>
          <a:prstGeom prst="rect">
            <a:avLst/>
          </a:prstGeom>
          <a:noFill/>
        </p:spPr>
        <p:txBody>
          <a:bodyPr wrap="square" lIns="0" rIns="0" rtlCol="0">
            <a:spAutoFit/>
          </a:bodyPr>
          <a:lstStyle/>
          <a:p>
            <a:pPr algn="ctr">
              <a:spcBef>
                <a:spcPts val="300"/>
              </a:spcBef>
              <a:spcAft>
                <a:spcPts val="300"/>
              </a:spcAft>
            </a:pPr>
            <a:r>
              <a:rPr lang="en-US" sz="1600" b="1" dirty="0">
                <a:latin typeface="Arial" panose="020B0604020202020204" pitchFamily="34" charset="0"/>
                <a:cs typeface="Arial" panose="020B0604020202020204" pitchFamily="34" charset="0"/>
              </a:rPr>
              <a:t>Dr. Jeffrey Hui (</a:t>
            </a:r>
            <a:r>
              <a:rPr lang="zh-CN" altLang="en-US" sz="1600" b="1" dirty="0">
                <a:latin typeface="Arial" panose="020B0604020202020204" pitchFamily="34" charset="0"/>
                <a:cs typeface="Arial" panose="020B0604020202020204" pitchFamily="34" charset="0"/>
              </a:rPr>
              <a:t>凌羽一博士</a:t>
            </a:r>
            <a:r>
              <a:rPr lang="en-US" altLang="zh-CN" sz="1600" b="1" dirty="0">
                <a:latin typeface="Arial" panose="020B0604020202020204" pitchFamily="34" charset="0"/>
                <a:cs typeface="Arial" panose="020B0604020202020204" pitchFamily="34" charset="0"/>
              </a:rPr>
              <a:t>)</a:t>
            </a:r>
          </a:p>
          <a:p>
            <a:pPr algn="ctr">
              <a:spcBef>
                <a:spcPts val="300"/>
              </a:spcBef>
              <a:spcAft>
                <a:spcPts val="300"/>
              </a:spcAft>
            </a:pPr>
            <a:r>
              <a:rPr lang="en-US" sz="1400" dirty="0">
                <a:latin typeface="Arial" panose="020B0604020202020204" pitchFamily="34" charset="0"/>
                <a:cs typeface="Arial" panose="020B0604020202020204" pitchFamily="34" charset="0"/>
              </a:rPr>
              <a:t>Managing Director, </a:t>
            </a:r>
            <a:r>
              <a:rPr lang="en-US" sz="1400" dirty="0" err="1">
                <a:latin typeface="Arial" panose="020B0604020202020204" pitchFamily="34" charset="0"/>
                <a:cs typeface="Arial" panose="020B0604020202020204" pitchFamily="34" charset="0"/>
              </a:rPr>
              <a:t>InnoSightsFounder</a:t>
            </a:r>
            <a:r>
              <a:rPr lang="en-US" sz="1400" dirty="0">
                <a:latin typeface="Arial" panose="020B0604020202020204" pitchFamily="34" charset="0"/>
                <a:cs typeface="Arial" panose="020B0604020202020204" pitchFamily="34" charset="0"/>
              </a:rPr>
              <a:t> and Principal, Dr. Phoenix Global Education </a:t>
            </a:r>
            <a:r>
              <a:rPr lang="en-US" sz="1400" dirty="0" err="1">
                <a:latin typeface="Arial" panose="020B0604020202020204" pitchFamily="34" charset="0"/>
                <a:cs typeface="Arial" panose="020B0604020202020204" pitchFamily="34" charset="0"/>
              </a:rPr>
              <a:t>GroupProducer</a:t>
            </a:r>
            <a:r>
              <a:rPr lang="en-US" sz="1400" dirty="0">
                <a:latin typeface="Arial" panose="020B0604020202020204" pitchFamily="34" charset="0"/>
                <a:cs typeface="Arial" panose="020B0604020202020204" pitchFamily="34" charset="0"/>
              </a:rPr>
              <a:t>-in-Chief (Education) Founding Chairperson, Phoenix Intellectuals Foundation</a:t>
            </a:r>
          </a:p>
          <a:p>
            <a:pPr algn="ctr">
              <a:spcBef>
                <a:spcPts val="300"/>
              </a:spcBef>
              <a:spcAft>
                <a:spcPts val="300"/>
              </a:spcAft>
            </a:pPr>
            <a:r>
              <a:rPr lang="en-US" sz="1400" dirty="0">
                <a:latin typeface="Arial" panose="020B0604020202020204" pitchFamily="34" charset="0"/>
                <a:cs typeface="Arial" panose="020B0604020202020204" pitchFamily="34" charset="0"/>
              </a:rPr>
              <a:t>EdD (Bristol), </a:t>
            </a:r>
            <a:r>
              <a:rPr lang="en-US" sz="1400" dirty="0" err="1">
                <a:latin typeface="Arial" panose="020B0604020202020204" pitchFamily="34" charset="0"/>
                <a:cs typeface="Arial" panose="020B0604020202020204" pitchFamily="34" charset="0"/>
              </a:rPr>
              <a:t>MSt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Cand</a:t>
            </a:r>
            <a:r>
              <a:rPr lang="en-US" sz="1400" dirty="0">
                <a:latin typeface="Arial" panose="020B0604020202020204" pitchFamily="34" charset="0"/>
                <a:cs typeface="Arial" panose="020B0604020202020204" pitchFamily="34" charset="0"/>
              </a:rPr>
              <a:t>) (Cambridge), EMBA (CUHK), MA (HKU), BBA (Hons) (CUHK), Beta Gamma Sigma (Life), SHKIM (Life), </a:t>
            </a:r>
            <a:r>
              <a:rPr lang="en-US" sz="1400" dirty="0" err="1">
                <a:latin typeface="Arial" panose="020B0604020202020204" pitchFamily="34" charset="0"/>
                <a:cs typeface="Arial" panose="020B0604020202020204" pitchFamily="34" charset="0"/>
              </a:rPr>
              <a:t>ProM</a:t>
            </a:r>
            <a:r>
              <a:rPr lang="en-US" sz="1400" dirty="0">
                <a:latin typeface="Arial" panose="020B0604020202020204" pitchFamily="34" charset="0"/>
                <a:cs typeface="Arial" panose="020B0604020202020204" pitchFamily="34" charset="0"/>
              </a:rPr>
              <a:t>, FIMS, DTM, CNLPT, CNLPMP</a:t>
            </a:r>
          </a:p>
        </p:txBody>
      </p:sp>
    </p:spTree>
    <p:extLst>
      <p:ext uri="{BB962C8B-B14F-4D97-AF65-F5344CB8AC3E}">
        <p14:creationId xmlns:p14="http://schemas.microsoft.com/office/powerpoint/2010/main" val="236650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FE2B-0DA9-423E-B6B9-68EC1A325F39}"/>
              </a:ext>
            </a:extLst>
          </p:cNvPr>
          <p:cNvSpPr>
            <a:spLocks noGrp="1"/>
          </p:cNvSpPr>
          <p:nvPr>
            <p:ph type="title"/>
          </p:nvPr>
        </p:nvSpPr>
        <p:spPr/>
        <p:txBody>
          <a:bodyPr/>
          <a:lstStyle/>
          <a:p>
            <a:r>
              <a:rPr lang="en-US" dirty="0"/>
              <a:t>Blockchain</a:t>
            </a:r>
          </a:p>
        </p:txBody>
      </p:sp>
      <p:grpSp>
        <p:nvGrpSpPr>
          <p:cNvPr id="3" name="Group 2">
            <a:extLst>
              <a:ext uri="{FF2B5EF4-FFF2-40B4-BE49-F238E27FC236}">
                <a16:creationId xmlns:a16="http://schemas.microsoft.com/office/drawing/2014/main" id="{6FEA61A9-ED0C-4FE3-A0D2-2D92881350D6}"/>
              </a:ext>
            </a:extLst>
          </p:cNvPr>
          <p:cNvGrpSpPr>
            <a:grpSpLocks noChangeAspect="1"/>
          </p:cNvGrpSpPr>
          <p:nvPr/>
        </p:nvGrpSpPr>
        <p:grpSpPr>
          <a:xfrm>
            <a:off x="2572580" y="2909164"/>
            <a:ext cx="7046841" cy="3436627"/>
            <a:chOff x="822025" y="2549055"/>
            <a:chExt cx="7499950" cy="3657601"/>
          </a:xfrm>
        </p:grpSpPr>
        <p:sp>
          <p:nvSpPr>
            <p:cNvPr id="135" name="Trapezoid 134">
              <a:extLst>
                <a:ext uri="{FF2B5EF4-FFF2-40B4-BE49-F238E27FC236}">
                  <a16:creationId xmlns:a16="http://schemas.microsoft.com/office/drawing/2014/main" id="{DA8EEBC0-6C05-4C0A-828E-19909A36EEED}"/>
                </a:ext>
              </a:extLst>
            </p:cNvPr>
            <p:cNvSpPr/>
            <p:nvPr/>
          </p:nvSpPr>
          <p:spPr>
            <a:xfrm rot="16200000">
              <a:off x="2858387" y="3551171"/>
              <a:ext cx="3657601" cy="1653370"/>
            </a:xfrm>
            <a:prstGeom prst="trapezoid">
              <a:avLst>
                <a:gd name="adj" fmla="val 74242"/>
              </a:avLst>
            </a:prstGeom>
            <a:gradFill>
              <a:gsLst>
                <a:gs pos="0">
                  <a:schemeClr val="accent1">
                    <a:lumMod val="40000"/>
                    <a:lumOff val="60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a:extLst>
                <a:ext uri="{FF2B5EF4-FFF2-40B4-BE49-F238E27FC236}">
                  <a16:creationId xmlns:a16="http://schemas.microsoft.com/office/drawing/2014/main" id="{F77B3532-8A14-46A6-AE49-6107247834B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2025" y="3129269"/>
              <a:ext cx="3786188" cy="2524125"/>
            </a:xfrm>
            <a:prstGeom prst="rect">
              <a:avLst/>
            </a:prstGeom>
          </p:spPr>
        </p:pic>
        <p:sp>
          <p:nvSpPr>
            <p:cNvPr id="137" name="Rectangle 136">
              <a:extLst>
                <a:ext uri="{FF2B5EF4-FFF2-40B4-BE49-F238E27FC236}">
                  <a16:creationId xmlns:a16="http://schemas.microsoft.com/office/drawing/2014/main" id="{2DCD3621-8847-4CF3-A7D3-E139BA3E586C}"/>
                </a:ext>
              </a:extLst>
            </p:cNvPr>
            <p:cNvSpPr/>
            <p:nvPr/>
          </p:nvSpPr>
          <p:spPr>
            <a:xfrm>
              <a:off x="5579558" y="2549056"/>
              <a:ext cx="2742417" cy="365760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B8494AF-7B19-49B4-8C52-151FB44D5110}"/>
                </a:ext>
              </a:extLst>
            </p:cNvPr>
            <p:cNvSpPr/>
            <p:nvPr/>
          </p:nvSpPr>
          <p:spPr>
            <a:xfrm>
              <a:off x="5807766" y="2790825"/>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D5CD320-D32E-424C-92B8-F53F9B250A70}"/>
                </a:ext>
              </a:extLst>
            </p:cNvPr>
            <p:cNvSpPr/>
            <p:nvPr/>
          </p:nvSpPr>
          <p:spPr>
            <a:xfrm>
              <a:off x="5807766" y="5734050"/>
              <a:ext cx="2286000"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D00694B-15BC-4401-A8B2-CB1AE84CEBBA}"/>
                </a:ext>
              </a:extLst>
            </p:cNvPr>
            <p:cNvSpPr/>
            <p:nvPr/>
          </p:nvSpPr>
          <p:spPr>
            <a:xfrm>
              <a:off x="5807766" y="3381883"/>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21517AA-C8AB-4859-A40B-FD9DE01B1385}"/>
                </a:ext>
              </a:extLst>
            </p:cNvPr>
            <p:cNvSpPr/>
            <p:nvPr/>
          </p:nvSpPr>
          <p:spPr>
            <a:xfrm>
              <a:off x="5807766" y="3822160"/>
              <a:ext cx="11388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9AB78AF-50A9-466E-ADE6-6EA8E13678A3}"/>
                </a:ext>
              </a:extLst>
            </p:cNvPr>
            <p:cNvSpPr/>
            <p:nvPr/>
          </p:nvSpPr>
          <p:spPr>
            <a:xfrm>
              <a:off x="5807766" y="4262437"/>
              <a:ext cx="205323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AEEF945-5768-459B-ABB1-BDBC6D01B844}"/>
                </a:ext>
              </a:extLst>
            </p:cNvPr>
            <p:cNvSpPr/>
            <p:nvPr/>
          </p:nvSpPr>
          <p:spPr>
            <a:xfrm>
              <a:off x="5807766" y="4702714"/>
              <a:ext cx="1385183"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65B22A3-B89D-4F90-AB49-41C357ACBAB5}"/>
                </a:ext>
              </a:extLst>
            </p:cNvPr>
            <p:cNvSpPr/>
            <p:nvPr/>
          </p:nvSpPr>
          <p:spPr>
            <a:xfrm>
              <a:off x="5807766" y="5142991"/>
              <a:ext cx="1843684" cy="233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C14746FF-C4D4-4D32-A14F-D5BF88710C9F}"/>
              </a:ext>
            </a:extLst>
          </p:cNvPr>
          <p:cNvSpPr txBox="1"/>
          <p:nvPr/>
        </p:nvSpPr>
        <p:spPr>
          <a:xfrm>
            <a:off x="-1" y="6306957"/>
            <a:ext cx="6477392" cy="384721"/>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Credit: https://ninesilos.wordpress.com/tag/blocks/</a:t>
            </a:r>
          </a:p>
          <a:p>
            <a:r>
              <a:rPr lang="en-US" sz="950" dirty="0">
                <a:latin typeface="Arial" panose="020B0604020202020204" pitchFamily="34" charset="0"/>
                <a:cs typeface="Arial" panose="020B0604020202020204" pitchFamily="34" charset="0"/>
              </a:rPr>
              <a:t>Source: Harvard Business School “Blockchain Note” by HBS Prof. David Yoffie and Researcher Anthony Woo</a:t>
            </a:r>
          </a:p>
        </p:txBody>
      </p:sp>
      <p:sp>
        <p:nvSpPr>
          <p:cNvPr id="17" name="Rectangle 16">
            <a:extLst>
              <a:ext uri="{FF2B5EF4-FFF2-40B4-BE49-F238E27FC236}">
                <a16:creationId xmlns:a16="http://schemas.microsoft.com/office/drawing/2014/main" id="{1ED6FBEA-7235-4277-986C-1BA6F6FCF984}"/>
              </a:ext>
            </a:extLst>
          </p:cNvPr>
          <p:cNvSpPr/>
          <p:nvPr/>
        </p:nvSpPr>
        <p:spPr>
          <a:xfrm>
            <a:off x="1371990" y="1602013"/>
            <a:ext cx="9144000" cy="1200060"/>
          </a:xfrm>
          <a:prstGeom prst="rect">
            <a:avLst/>
          </a:prstGeom>
          <a:solidFill>
            <a:schemeClr val="accent1">
              <a:lumMod val="20000"/>
              <a:lumOff val="8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F8F714-B2B1-4770-B1F7-86EF6468F33C}"/>
              </a:ext>
            </a:extLst>
          </p:cNvPr>
          <p:cNvSpPr txBox="1"/>
          <p:nvPr/>
        </p:nvSpPr>
        <p:spPr>
          <a:xfrm>
            <a:off x="2043589" y="1602013"/>
            <a:ext cx="792726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As the underlying technology of Bitcoin, Blockchain (also known as </a:t>
            </a:r>
            <a:r>
              <a:rPr lang="en-US" b="1" dirty="0">
                <a:latin typeface="Arial" panose="020B0604020202020204" pitchFamily="34" charset="0"/>
                <a:cs typeface="Arial" panose="020B0604020202020204" pitchFamily="34" charset="0"/>
              </a:rPr>
              <a:t>Distributed Ledger Technology</a:t>
            </a:r>
            <a:r>
              <a:rPr lang="en-US" dirty="0">
                <a:latin typeface="Arial" panose="020B0604020202020204" pitchFamily="34" charset="0"/>
                <a:cs typeface="Arial" panose="020B0604020202020204" pitchFamily="34" charset="0"/>
              </a:rPr>
              <a:t> or “DLT”) is a self-sustaining, peer-to-peer ledger technology, using </a:t>
            </a:r>
            <a:r>
              <a:rPr lang="en-US" b="1" dirty="0">
                <a:latin typeface="Arial" panose="020B0604020202020204" pitchFamily="34" charset="0"/>
                <a:cs typeface="Arial" panose="020B0604020202020204" pitchFamily="34" charset="0"/>
              </a:rPr>
              <a:t>peer-to-peer network</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distributed consensus</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cryptography</a:t>
            </a:r>
            <a:r>
              <a:rPr lang="en-US" dirty="0">
                <a:latin typeface="Arial" panose="020B0604020202020204" pitchFamily="34" charset="0"/>
                <a:cs typeface="Arial" panose="020B0604020202020204" pitchFamily="34" charset="0"/>
              </a:rPr>
              <a:t>, negating the need for a central authority for trust.</a:t>
            </a:r>
          </a:p>
        </p:txBody>
      </p:sp>
      <p:sp>
        <p:nvSpPr>
          <p:cNvPr id="19" name="TextBox 18">
            <a:extLst>
              <a:ext uri="{FF2B5EF4-FFF2-40B4-BE49-F238E27FC236}">
                <a16:creationId xmlns:a16="http://schemas.microsoft.com/office/drawing/2014/main" id="{10586288-EECF-4B21-AB3D-FA018FF12C38}"/>
              </a:ext>
            </a:extLst>
          </p:cNvPr>
          <p:cNvSpPr txBox="1"/>
          <p:nvPr/>
        </p:nvSpPr>
        <p:spPr>
          <a:xfrm>
            <a:off x="6705600" y="6453151"/>
            <a:ext cx="5486400" cy="238527"/>
          </a:xfrm>
          <a:prstGeom prst="rect">
            <a:avLst/>
          </a:prstGeom>
          <a:noFill/>
        </p:spPr>
        <p:txBody>
          <a:bodyPr wrap="square" rtlCol="0" anchor="b">
            <a:spAutoFit/>
          </a:bodyPr>
          <a:lstStyle/>
          <a:p>
            <a:pPr algn="r"/>
            <a:r>
              <a:rPr lang="en-US" sz="950" dirty="0">
                <a:latin typeface="Arial" panose="020B0604020202020204" pitchFamily="34" charset="0"/>
                <a:cs typeface="Arial" panose="020B0604020202020204" pitchFamily="34" charset="0"/>
              </a:rPr>
              <a:t>Anthony Woo • Harvard Business School Asia-Pacific Research Center</a:t>
            </a:r>
          </a:p>
        </p:txBody>
      </p:sp>
      <p:sp>
        <p:nvSpPr>
          <p:cNvPr id="5" name="Slide Number Placeholder 4">
            <a:extLst>
              <a:ext uri="{FF2B5EF4-FFF2-40B4-BE49-F238E27FC236}">
                <a16:creationId xmlns:a16="http://schemas.microsoft.com/office/drawing/2014/main" id="{C35B601E-3AA2-49D4-81E1-A3B1C9C39F62}"/>
              </a:ext>
            </a:extLst>
          </p:cNvPr>
          <p:cNvSpPr>
            <a:spLocks noGrp="1"/>
          </p:cNvSpPr>
          <p:nvPr>
            <p:ph type="sldNum" sz="quarter" idx="12"/>
          </p:nvPr>
        </p:nvSpPr>
        <p:spPr/>
        <p:txBody>
          <a:bodyPr/>
          <a:lstStyle/>
          <a:p>
            <a:fld id="{C561A1FA-AF8D-40D5-924F-60D3B98E3498}" type="slidenum">
              <a:rPr lang="en-US" smtClean="0"/>
              <a:t>9</a:t>
            </a:fld>
            <a:endParaRPr lang="en-US"/>
          </a:p>
        </p:txBody>
      </p:sp>
    </p:spTree>
    <p:extLst>
      <p:ext uri="{BB962C8B-B14F-4D97-AF65-F5344CB8AC3E}">
        <p14:creationId xmlns:p14="http://schemas.microsoft.com/office/powerpoint/2010/main" val="2389699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12641</TotalTime>
  <Words>3885</Words>
  <Application>Microsoft Office PowerPoint</Application>
  <PresentationFormat>Widescreen</PresentationFormat>
  <Paragraphs>536</Paragraphs>
  <Slides>37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Inconsolata</vt:lpstr>
      <vt:lpstr>Microsoft YaHei</vt:lpstr>
      <vt:lpstr>Arial</vt:lpstr>
      <vt:lpstr>Calibri</vt:lpstr>
      <vt:lpstr>Calibri Light</vt:lpstr>
      <vt:lpstr>Edwardian Script ITC</vt:lpstr>
      <vt:lpstr>Office Theme</vt:lpstr>
      <vt:lpstr>Artificial Intelligence in Finance at Hong Kong University of Science and Technology</vt:lpstr>
      <vt:lpstr>PowerPoint Presentation</vt:lpstr>
      <vt:lpstr>Codename</vt:lpstr>
      <vt:lpstr>PowerPoint Presentation</vt:lpstr>
      <vt:lpstr>Note on Banking</vt:lpstr>
      <vt:lpstr>Note on Banking (Cont’d)</vt:lpstr>
      <vt:lpstr>PowerPoint Presentation</vt:lpstr>
      <vt:lpstr>PowerPoint Presentation</vt:lpstr>
      <vt:lpstr>Blockchain</vt:lpstr>
      <vt:lpstr>P2P Networking &amp; Distributed Consensus</vt:lpstr>
      <vt:lpstr>Block</vt:lpstr>
      <vt:lpstr>Hash Function</vt:lpstr>
      <vt:lpstr>Block + Hash Function</vt:lpstr>
      <vt:lpstr>Block + Hash Function</vt:lpstr>
      <vt:lpstr>Block + Block</vt:lpstr>
      <vt:lpstr>Block + Block + Block...</vt:lpstr>
      <vt:lpstr>Bitcoin Mining</vt:lpstr>
      <vt:lpstr>Bitcoin Mining</vt:lpstr>
      <vt:lpstr>Bitcoin Mining</vt:lpstr>
      <vt:lpstr>IOTA: Tangle</vt:lpstr>
      <vt:lpstr>Asset Management Framework</vt:lpstr>
      <vt:lpstr>Correlation with Bitcoin</vt:lpstr>
      <vt:lpstr>Risk vs. Return Analysis: Multiples Approach</vt:lpstr>
      <vt:lpstr>Risk vs. Return Analysis: Sharpe Ratio</vt:lpstr>
      <vt:lpstr>Risk Analysis: Maximum Drawdown</vt:lpstr>
      <vt:lpstr>Return Analysis: Up vs. Down</vt:lpstr>
      <vt:lpstr>Exogenous Risks</vt:lpstr>
      <vt:lpstr>Initial Coin Offerings (ICOs)</vt:lpstr>
      <vt:lpstr>Geopolitical Variations for ICOs</vt:lpstr>
      <vt:lpstr>PowerPoint Presentation</vt:lpstr>
      <vt:lpstr>Blockchain: Supply Chain Finance Use Case</vt:lpstr>
      <vt:lpstr>Blockchain: Education Use Case</vt:lpstr>
      <vt:lpstr>Use Cases</vt:lpstr>
      <vt:lpstr>PowerPoint Presentation</vt:lpstr>
      <vt:lpstr>Blockchain Coding</vt:lpstr>
      <vt:lpstr>Blockchain Coding</vt:lpstr>
      <vt:lpstr>Smart Contracts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dc:creator>
  <cp:lastModifiedBy>Anthony Woo</cp:lastModifiedBy>
  <cp:revision>997</cp:revision>
  <cp:lastPrinted>2017-08-11T03:36:44Z</cp:lastPrinted>
  <dcterms:created xsi:type="dcterms:W3CDTF">2017-05-19T10:18:49Z</dcterms:created>
  <dcterms:modified xsi:type="dcterms:W3CDTF">2019-03-16T05:25:23Z</dcterms:modified>
</cp:coreProperties>
</file>